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58" r:id="rId4"/>
    <p:sldId id="293" r:id="rId5"/>
    <p:sldId id="269" r:id="rId6"/>
    <p:sldId id="292" r:id="rId7"/>
    <p:sldId id="266" r:id="rId8"/>
    <p:sldId id="294" r:id="rId9"/>
    <p:sldId id="262" r:id="rId10"/>
    <p:sldId id="261" r:id="rId11"/>
    <p:sldId id="263" r:id="rId12"/>
    <p:sldId id="260" r:id="rId13"/>
    <p:sldId id="268"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75"/>
    <p:restoredTop sz="94624"/>
  </p:normalViewPr>
  <p:slideViewPr>
    <p:cSldViewPr snapToGrid="0" snapToObjects="1">
      <p:cViewPr>
        <p:scale>
          <a:sx n="97" d="100"/>
          <a:sy n="97" d="100"/>
        </p:scale>
        <p:origin x="744" y="4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ata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864A09-2AC5-4D11-A7A7-D0306FEFDE6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33A003F-16EC-4161-8EB6-90E41D74297E}">
      <dgm:prSet/>
      <dgm:spPr/>
      <dgm:t>
        <a:bodyPr/>
        <a:lstStyle/>
        <a:p>
          <a:r>
            <a:rPr lang="en-US"/>
            <a:t>When you hear this title, what are some ideas that come to mind? </a:t>
          </a:r>
        </a:p>
      </dgm:t>
    </dgm:pt>
    <dgm:pt modelId="{B97428CC-F51E-4329-8C02-D105D0E123C6}" type="parTrans" cxnId="{6EBB4178-B3CD-4996-B9D1-7C96EB2DDC7D}">
      <dgm:prSet/>
      <dgm:spPr/>
      <dgm:t>
        <a:bodyPr/>
        <a:lstStyle/>
        <a:p>
          <a:endParaRPr lang="en-US"/>
        </a:p>
      </dgm:t>
    </dgm:pt>
    <dgm:pt modelId="{DA6F3B3F-877D-46F7-A0E5-732BBC19E2B2}" type="sibTrans" cxnId="{6EBB4178-B3CD-4996-B9D1-7C96EB2DDC7D}">
      <dgm:prSet/>
      <dgm:spPr/>
      <dgm:t>
        <a:bodyPr/>
        <a:lstStyle/>
        <a:p>
          <a:endParaRPr lang="en-US"/>
        </a:p>
      </dgm:t>
    </dgm:pt>
    <dgm:pt modelId="{6DC36A0B-FE03-45B6-A1CC-0362694DBA63}">
      <dgm:prSet/>
      <dgm:spPr/>
      <dgm:t>
        <a:bodyPr/>
        <a:lstStyle/>
        <a:p>
          <a:r>
            <a:rPr lang="en-US"/>
            <a:t>Please take a moment to write one or two ideas on your notepad. </a:t>
          </a:r>
        </a:p>
      </dgm:t>
    </dgm:pt>
    <dgm:pt modelId="{4A36258E-CE42-4E83-B62D-553BF700E5DA}" type="parTrans" cxnId="{863AD95A-5243-4A0E-85A6-2BE4CE883175}">
      <dgm:prSet/>
      <dgm:spPr/>
      <dgm:t>
        <a:bodyPr/>
        <a:lstStyle/>
        <a:p>
          <a:endParaRPr lang="en-US"/>
        </a:p>
      </dgm:t>
    </dgm:pt>
    <dgm:pt modelId="{07E5CEAC-8D29-4B1D-8CB7-E327FB52D943}" type="sibTrans" cxnId="{863AD95A-5243-4A0E-85A6-2BE4CE883175}">
      <dgm:prSet/>
      <dgm:spPr/>
      <dgm:t>
        <a:bodyPr/>
        <a:lstStyle/>
        <a:p>
          <a:endParaRPr lang="en-US"/>
        </a:p>
      </dgm:t>
    </dgm:pt>
    <dgm:pt modelId="{0F90C367-80F5-478A-8137-1CB5ACBFF9F8}">
      <dgm:prSet/>
      <dgm:spPr/>
      <dgm:t>
        <a:bodyPr/>
        <a:lstStyle/>
        <a:p>
          <a:r>
            <a:rPr lang="en-US"/>
            <a:t>We will share these ideas in the breakout room within the context of the material I present. </a:t>
          </a:r>
        </a:p>
      </dgm:t>
    </dgm:pt>
    <dgm:pt modelId="{FCD6A53E-A588-4481-B761-174F23789509}" type="parTrans" cxnId="{4F2644E3-40F2-4E6E-9DE2-5FD22D7AC95D}">
      <dgm:prSet/>
      <dgm:spPr/>
      <dgm:t>
        <a:bodyPr/>
        <a:lstStyle/>
        <a:p>
          <a:endParaRPr lang="en-US"/>
        </a:p>
      </dgm:t>
    </dgm:pt>
    <dgm:pt modelId="{54961CE1-B707-4C84-838C-EDBEDE97D9D1}" type="sibTrans" cxnId="{4F2644E3-40F2-4E6E-9DE2-5FD22D7AC95D}">
      <dgm:prSet/>
      <dgm:spPr/>
      <dgm:t>
        <a:bodyPr/>
        <a:lstStyle/>
        <a:p>
          <a:endParaRPr lang="en-US"/>
        </a:p>
      </dgm:t>
    </dgm:pt>
    <dgm:pt modelId="{322CF99D-FF8A-4CAC-9EDB-0F99FE53D56B}" type="pres">
      <dgm:prSet presAssocID="{6B864A09-2AC5-4D11-A7A7-D0306FEFDE62}" presName="root" presStyleCnt="0">
        <dgm:presLayoutVars>
          <dgm:dir/>
          <dgm:resizeHandles val="exact"/>
        </dgm:presLayoutVars>
      </dgm:prSet>
      <dgm:spPr/>
    </dgm:pt>
    <dgm:pt modelId="{B8485103-084A-4C8C-AAE5-8A28D40AACED}" type="pres">
      <dgm:prSet presAssocID="{133A003F-16EC-4161-8EB6-90E41D74297E}" presName="compNode" presStyleCnt="0"/>
      <dgm:spPr/>
    </dgm:pt>
    <dgm:pt modelId="{8F0C771F-38C5-4A9D-ABFA-6D21EA98FB6F}" type="pres">
      <dgm:prSet presAssocID="{133A003F-16EC-4161-8EB6-90E41D74297E}" presName="bgRect" presStyleLbl="bgShp" presStyleIdx="0" presStyleCnt="3"/>
      <dgm:spPr/>
    </dgm:pt>
    <dgm:pt modelId="{D411C4F0-E7F7-4273-AF04-15E05205977A}" type="pres">
      <dgm:prSet presAssocID="{133A003F-16EC-4161-8EB6-90E41D74297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rson with Idea"/>
        </a:ext>
      </dgm:extLst>
    </dgm:pt>
    <dgm:pt modelId="{28AA5C79-CF5C-4830-AEE0-FB1EA638550B}" type="pres">
      <dgm:prSet presAssocID="{133A003F-16EC-4161-8EB6-90E41D74297E}" presName="spaceRect" presStyleCnt="0"/>
      <dgm:spPr/>
    </dgm:pt>
    <dgm:pt modelId="{95B60AB4-378A-40CF-8B86-5BD085FD911E}" type="pres">
      <dgm:prSet presAssocID="{133A003F-16EC-4161-8EB6-90E41D74297E}" presName="parTx" presStyleLbl="revTx" presStyleIdx="0" presStyleCnt="3">
        <dgm:presLayoutVars>
          <dgm:chMax val="0"/>
          <dgm:chPref val="0"/>
        </dgm:presLayoutVars>
      </dgm:prSet>
      <dgm:spPr/>
    </dgm:pt>
    <dgm:pt modelId="{6C705651-4B60-4DA7-8B48-605AE8E74014}" type="pres">
      <dgm:prSet presAssocID="{DA6F3B3F-877D-46F7-A0E5-732BBC19E2B2}" presName="sibTrans" presStyleCnt="0"/>
      <dgm:spPr/>
    </dgm:pt>
    <dgm:pt modelId="{2E58558C-7E6C-4112-93E4-A689BAF351CC}" type="pres">
      <dgm:prSet presAssocID="{6DC36A0B-FE03-45B6-A1CC-0362694DBA63}" presName="compNode" presStyleCnt="0"/>
      <dgm:spPr/>
    </dgm:pt>
    <dgm:pt modelId="{F7F2ABE9-52DE-4B6B-BEB1-37896617DE02}" type="pres">
      <dgm:prSet presAssocID="{6DC36A0B-FE03-45B6-A1CC-0362694DBA63}" presName="bgRect" presStyleLbl="bgShp" presStyleIdx="1" presStyleCnt="3"/>
      <dgm:spPr/>
    </dgm:pt>
    <dgm:pt modelId="{8E0ED019-EA18-4A33-BAE5-A5709F4C1E98}" type="pres">
      <dgm:prSet presAssocID="{6DC36A0B-FE03-45B6-A1CC-0362694DBA6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otes"/>
        </a:ext>
      </dgm:extLst>
    </dgm:pt>
    <dgm:pt modelId="{17E5DC12-B390-4C82-ACB2-8296D64EE0BE}" type="pres">
      <dgm:prSet presAssocID="{6DC36A0B-FE03-45B6-A1CC-0362694DBA63}" presName="spaceRect" presStyleCnt="0"/>
      <dgm:spPr/>
    </dgm:pt>
    <dgm:pt modelId="{4CF1F430-5CDD-4E2C-94FF-D7A025011BDB}" type="pres">
      <dgm:prSet presAssocID="{6DC36A0B-FE03-45B6-A1CC-0362694DBA63}" presName="parTx" presStyleLbl="revTx" presStyleIdx="1" presStyleCnt="3">
        <dgm:presLayoutVars>
          <dgm:chMax val="0"/>
          <dgm:chPref val="0"/>
        </dgm:presLayoutVars>
      </dgm:prSet>
      <dgm:spPr/>
    </dgm:pt>
    <dgm:pt modelId="{8AC1BED0-A1A7-4BB5-B7F2-A7E47ECBCF45}" type="pres">
      <dgm:prSet presAssocID="{07E5CEAC-8D29-4B1D-8CB7-E327FB52D943}" presName="sibTrans" presStyleCnt="0"/>
      <dgm:spPr/>
    </dgm:pt>
    <dgm:pt modelId="{D0F2907C-CBFA-4D8A-8B2E-626E64BE1884}" type="pres">
      <dgm:prSet presAssocID="{0F90C367-80F5-478A-8137-1CB5ACBFF9F8}" presName="compNode" presStyleCnt="0"/>
      <dgm:spPr/>
    </dgm:pt>
    <dgm:pt modelId="{81C57FD1-C03A-4374-B155-8E1CC6A6BEFA}" type="pres">
      <dgm:prSet presAssocID="{0F90C367-80F5-478A-8137-1CB5ACBFF9F8}" presName="bgRect" presStyleLbl="bgShp" presStyleIdx="2" presStyleCnt="3"/>
      <dgm:spPr/>
    </dgm:pt>
    <dgm:pt modelId="{62342FFC-30D7-4975-A84A-EDA3AA0E55E6}" type="pres">
      <dgm:prSet presAssocID="{0F90C367-80F5-478A-8137-1CB5ACBFF9F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Brainstorm"/>
        </a:ext>
      </dgm:extLst>
    </dgm:pt>
    <dgm:pt modelId="{4576CA31-51C0-41B0-87F0-9C92F0A85BCB}" type="pres">
      <dgm:prSet presAssocID="{0F90C367-80F5-478A-8137-1CB5ACBFF9F8}" presName="spaceRect" presStyleCnt="0"/>
      <dgm:spPr/>
    </dgm:pt>
    <dgm:pt modelId="{7CAC12ED-F79F-4676-ABFA-F3706A55D43D}" type="pres">
      <dgm:prSet presAssocID="{0F90C367-80F5-478A-8137-1CB5ACBFF9F8}" presName="parTx" presStyleLbl="revTx" presStyleIdx="2" presStyleCnt="3">
        <dgm:presLayoutVars>
          <dgm:chMax val="0"/>
          <dgm:chPref val="0"/>
        </dgm:presLayoutVars>
      </dgm:prSet>
      <dgm:spPr/>
    </dgm:pt>
  </dgm:ptLst>
  <dgm:cxnLst>
    <dgm:cxn modelId="{62617912-CDBA-4EC5-8737-A228658F8A7E}" type="presOf" srcId="{133A003F-16EC-4161-8EB6-90E41D74297E}" destId="{95B60AB4-378A-40CF-8B86-5BD085FD911E}" srcOrd="0" destOrd="0" presId="urn:microsoft.com/office/officeart/2018/2/layout/IconVerticalSolidList"/>
    <dgm:cxn modelId="{B927C122-6FC9-4D94-929E-6BB023000635}" type="presOf" srcId="{6B864A09-2AC5-4D11-A7A7-D0306FEFDE62}" destId="{322CF99D-FF8A-4CAC-9EDB-0F99FE53D56B}" srcOrd="0" destOrd="0" presId="urn:microsoft.com/office/officeart/2018/2/layout/IconVerticalSolidList"/>
    <dgm:cxn modelId="{E62FC135-07D1-4F4C-8FB3-38C39E3D90F8}" type="presOf" srcId="{6DC36A0B-FE03-45B6-A1CC-0362694DBA63}" destId="{4CF1F430-5CDD-4E2C-94FF-D7A025011BDB}" srcOrd="0" destOrd="0" presId="urn:microsoft.com/office/officeart/2018/2/layout/IconVerticalSolidList"/>
    <dgm:cxn modelId="{863AD95A-5243-4A0E-85A6-2BE4CE883175}" srcId="{6B864A09-2AC5-4D11-A7A7-D0306FEFDE62}" destId="{6DC36A0B-FE03-45B6-A1CC-0362694DBA63}" srcOrd="1" destOrd="0" parTransId="{4A36258E-CE42-4E83-B62D-553BF700E5DA}" sibTransId="{07E5CEAC-8D29-4B1D-8CB7-E327FB52D943}"/>
    <dgm:cxn modelId="{6EBB4178-B3CD-4996-B9D1-7C96EB2DDC7D}" srcId="{6B864A09-2AC5-4D11-A7A7-D0306FEFDE62}" destId="{133A003F-16EC-4161-8EB6-90E41D74297E}" srcOrd="0" destOrd="0" parTransId="{B97428CC-F51E-4329-8C02-D105D0E123C6}" sibTransId="{DA6F3B3F-877D-46F7-A0E5-732BBC19E2B2}"/>
    <dgm:cxn modelId="{4F2644E3-40F2-4E6E-9DE2-5FD22D7AC95D}" srcId="{6B864A09-2AC5-4D11-A7A7-D0306FEFDE62}" destId="{0F90C367-80F5-478A-8137-1CB5ACBFF9F8}" srcOrd="2" destOrd="0" parTransId="{FCD6A53E-A588-4481-B761-174F23789509}" sibTransId="{54961CE1-B707-4C84-838C-EDBEDE97D9D1}"/>
    <dgm:cxn modelId="{425A8FEC-57D5-4562-BEDC-BE5F03F7629F}" type="presOf" srcId="{0F90C367-80F5-478A-8137-1CB5ACBFF9F8}" destId="{7CAC12ED-F79F-4676-ABFA-F3706A55D43D}" srcOrd="0" destOrd="0" presId="urn:microsoft.com/office/officeart/2018/2/layout/IconVerticalSolidList"/>
    <dgm:cxn modelId="{95212798-FC1E-4589-B2A1-EDF24D4AE2A0}" type="presParOf" srcId="{322CF99D-FF8A-4CAC-9EDB-0F99FE53D56B}" destId="{B8485103-084A-4C8C-AAE5-8A28D40AACED}" srcOrd="0" destOrd="0" presId="urn:microsoft.com/office/officeart/2018/2/layout/IconVerticalSolidList"/>
    <dgm:cxn modelId="{77397DA9-87E2-43D9-BE64-2CE1663373D7}" type="presParOf" srcId="{B8485103-084A-4C8C-AAE5-8A28D40AACED}" destId="{8F0C771F-38C5-4A9D-ABFA-6D21EA98FB6F}" srcOrd="0" destOrd="0" presId="urn:microsoft.com/office/officeart/2018/2/layout/IconVerticalSolidList"/>
    <dgm:cxn modelId="{4B6FB127-1991-44CB-947C-745A26DC81FA}" type="presParOf" srcId="{B8485103-084A-4C8C-AAE5-8A28D40AACED}" destId="{D411C4F0-E7F7-4273-AF04-15E05205977A}" srcOrd="1" destOrd="0" presId="urn:microsoft.com/office/officeart/2018/2/layout/IconVerticalSolidList"/>
    <dgm:cxn modelId="{8C989DCB-8469-4692-8E75-AEE64C62947F}" type="presParOf" srcId="{B8485103-084A-4C8C-AAE5-8A28D40AACED}" destId="{28AA5C79-CF5C-4830-AEE0-FB1EA638550B}" srcOrd="2" destOrd="0" presId="urn:microsoft.com/office/officeart/2018/2/layout/IconVerticalSolidList"/>
    <dgm:cxn modelId="{65B43D94-999A-473D-A0DC-A58056ED45FD}" type="presParOf" srcId="{B8485103-084A-4C8C-AAE5-8A28D40AACED}" destId="{95B60AB4-378A-40CF-8B86-5BD085FD911E}" srcOrd="3" destOrd="0" presId="urn:microsoft.com/office/officeart/2018/2/layout/IconVerticalSolidList"/>
    <dgm:cxn modelId="{F7B10FF3-19B6-4FAC-968B-24F454BC6618}" type="presParOf" srcId="{322CF99D-FF8A-4CAC-9EDB-0F99FE53D56B}" destId="{6C705651-4B60-4DA7-8B48-605AE8E74014}" srcOrd="1" destOrd="0" presId="urn:microsoft.com/office/officeart/2018/2/layout/IconVerticalSolidList"/>
    <dgm:cxn modelId="{AFD0EB60-5BA1-49B0-A8B5-5361C5592276}" type="presParOf" srcId="{322CF99D-FF8A-4CAC-9EDB-0F99FE53D56B}" destId="{2E58558C-7E6C-4112-93E4-A689BAF351CC}" srcOrd="2" destOrd="0" presId="urn:microsoft.com/office/officeart/2018/2/layout/IconVerticalSolidList"/>
    <dgm:cxn modelId="{5ED51426-2A75-4A81-BE96-598483263432}" type="presParOf" srcId="{2E58558C-7E6C-4112-93E4-A689BAF351CC}" destId="{F7F2ABE9-52DE-4B6B-BEB1-37896617DE02}" srcOrd="0" destOrd="0" presId="urn:microsoft.com/office/officeart/2018/2/layout/IconVerticalSolidList"/>
    <dgm:cxn modelId="{060872D8-AAC2-4BEF-BCF7-B8717C4E7280}" type="presParOf" srcId="{2E58558C-7E6C-4112-93E4-A689BAF351CC}" destId="{8E0ED019-EA18-4A33-BAE5-A5709F4C1E98}" srcOrd="1" destOrd="0" presId="urn:microsoft.com/office/officeart/2018/2/layout/IconVerticalSolidList"/>
    <dgm:cxn modelId="{EC8177D2-C90C-4F2D-A5D9-41EF7AC12EA2}" type="presParOf" srcId="{2E58558C-7E6C-4112-93E4-A689BAF351CC}" destId="{17E5DC12-B390-4C82-ACB2-8296D64EE0BE}" srcOrd="2" destOrd="0" presId="urn:microsoft.com/office/officeart/2018/2/layout/IconVerticalSolidList"/>
    <dgm:cxn modelId="{40A9FA9A-9592-41CA-AD16-E8761E75AD73}" type="presParOf" srcId="{2E58558C-7E6C-4112-93E4-A689BAF351CC}" destId="{4CF1F430-5CDD-4E2C-94FF-D7A025011BDB}" srcOrd="3" destOrd="0" presId="urn:microsoft.com/office/officeart/2018/2/layout/IconVerticalSolidList"/>
    <dgm:cxn modelId="{818A6E32-AA9B-4017-9860-28117FE1DD59}" type="presParOf" srcId="{322CF99D-FF8A-4CAC-9EDB-0F99FE53D56B}" destId="{8AC1BED0-A1A7-4BB5-B7F2-A7E47ECBCF45}" srcOrd="3" destOrd="0" presId="urn:microsoft.com/office/officeart/2018/2/layout/IconVerticalSolidList"/>
    <dgm:cxn modelId="{4A198368-543B-40C2-95AD-92C6DD9EB551}" type="presParOf" srcId="{322CF99D-FF8A-4CAC-9EDB-0F99FE53D56B}" destId="{D0F2907C-CBFA-4D8A-8B2E-626E64BE1884}" srcOrd="4" destOrd="0" presId="urn:microsoft.com/office/officeart/2018/2/layout/IconVerticalSolidList"/>
    <dgm:cxn modelId="{27C7E82E-CB96-44B8-9017-BF10A7E4383C}" type="presParOf" srcId="{D0F2907C-CBFA-4D8A-8B2E-626E64BE1884}" destId="{81C57FD1-C03A-4374-B155-8E1CC6A6BEFA}" srcOrd="0" destOrd="0" presId="urn:microsoft.com/office/officeart/2018/2/layout/IconVerticalSolidList"/>
    <dgm:cxn modelId="{46FDE326-428B-46B7-B0B8-CC554CA454C4}" type="presParOf" srcId="{D0F2907C-CBFA-4D8A-8B2E-626E64BE1884}" destId="{62342FFC-30D7-4975-A84A-EDA3AA0E55E6}" srcOrd="1" destOrd="0" presId="urn:microsoft.com/office/officeart/2018/2/layout/IconVerticalSolidList"/>
    <dgm:cxn modelId="{2CEA8F09-7461-40C6-A873-B09E373ACF59}" type="presParOf" srcId="{D0F2907C-CBFA-4D8A-8B2E-626E64BE1884}" destId="{4576CA31-51C0-41B0-87F0-9C92F0A85BCB}" srcOrd="2" destOrd="0" presId="urn:microsoft.com/office/officeart/2018/2/layout/IconVerticalSolidList"/>
    <dgm:cxn modelId="{6D484B1B-89F1-4C59-9BB2-FDEC92D9A664}" type="presParOf" srcId="{D0F2907C-CBFA-4D8A-8B2E-626E64BE1884}" destId="{7CAC12ED-F79F-4676-ABFA-F3706A55D43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0D26C7-4167-4F59-98A1-F31E8AD1AB8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8EECE31-9BA0-4C2A-87BC-CDA1807868D4}">
      <dgm:prSet/>
      <dgm:spPr/>
      <dgm:t>
        <a:bodyPr/>
        <a:lstStyle/>
        <a:p>
          <a:r>
            <a:rPr lang="en-US" dirty="0"/>
            <a:t>Ask students to copy a quote from the assigned homework or reading that resonates with them or challenges them. </a:t>
          </a:r>
        </a:p>
      </dgm:t>
    </dgm:pt>
    <dgm:pt modelId="{85D1B487-971E-457E-82E4-5664F5F3F861}" type="parTrans" cxnId="{BA44D7EF-FA36-406C-BC0B-82DB7A32510E}">
      <dgm:prSet/>
      <dgm:spPr/>
      <dgm:t>
        <a:bodyPr/>
        <a:lstStyle/>
        <a:p>
          <a:endParaRPr lang="en-US"/>
        </a:p>
      </dgm:t>
    </dgm:pt>
    <dgm:pt modelId="{940CA570-9F2A-4D5A-AB47-9B42F3DB00B8}" type="sibTrans" cxnId="{BA44D7EF-FA36-406C-BC0B-82DB7A32510E}">
      <dgm:prSet/>
      <dgm:spPr/>
      <dgm:t>
        <a:bodyPr/>
        <a:lstStyle/>
        <a:p>
          <a:endParaRPr lang="en-US"/>
        </a:p>
      </dgm:t>
    </dgm:pt>
    <dgm:pt modelId="{47682214-04C3-4A89-9376-BD8FD8979059}">
      <dgm:prSet/>
      <dgm:spPr/>
      <dgm:t>
        <a:bodyPr/>
        <a:lstStyle/>
        <a:p>
          <a:r>
            <a:rPr lang="en-US" dirty="0"/>
            <a:t>Students form circles of 4-6 members and take turns sharing.</a:t>
          </a:r>
        </a:p>
      </dgm:t>
    </dgm:pt>
    <dgm:pt modelId="{7C1CAB93-14CC-494C-B332-92BE1DF76799}" type="parTrans" cxnId="{F023B44D-1B73-4B7C-AC1A-155743F29DBA}">
      <dgm:prSet/>
      <dgm:spPr/>
      <dgm:t>
        <a:bodyPr/>
        <a:lstStyle/>
        <a:p>
          <a:endParaRPr lang="en-US"/>
        </a:p>
      </dgm:t>
    </dgm:pt>
    <dgm:pt modelId="{42BCFDD4-14DD-4673-812C-1F19864402B1}" type="sibTrans" cxnId="{F023B44D-1B73-4B7C-AC1A-155743F29DBA}">
      <dgm:prSet/>
      <dgm:spPr/>
      <dgm:t>
        <a:bodyPr/>
        <a:lstStyle/>
        <a:p>
          <a:endParaRPr lang="en-US"/>
        </a:p>
      </dgm:t>
    </dgm:pt>
    <dgm:pt modelId="{7B13AD35-CC66-4FA5-B502-DA77D55F69D1}">
      <dgm:prSet/>
      <dgm:spPr/>
      <dgm:t>
        <a:bodyPr/>
        <a:lstStyle/>
        <a:p>
          <a:r>
            <a:rPr lang="en-US" dirty="0"/>
            <a:t>Representatives from each circle amplify the voices in their groups to launch class discussion.</a:t>
          </a:r>
        </a:p>
      </dgm:t>
    </dgm:pt>
    <dgm:pt modelId="{2375B76B-E3EB-45E7-B9D1-7AEADE1A3C8E}" type="parTrans" cxnId="{286E3143-4D95-48EB-BABE-3C054124F7F8}">
      <dgm:prSet/>
      <dgm:spPr/>
      <dgm:t>
        <a:bodyPr/>
        <a:lstStyle/>
        <a:p>
          <a:endParaRPr lang="en-US"/>
        </a:p>
      </dgm:t>
    </dgm:pt>
    <dgm:pt modelId="{722AA533-FFD0-43BB-B9AF-B254E8A37507}" type="sibTrans" cxnId="{286E3143-4D95-48EB-BABE-3C054124F7F8}">
      <dgm:prSet/>
      <dgm:spPr/>
      <dgm:t>
        <a:bodyPr/>
        <a:lstStyle/>
        <a:p>
          <a:endParaRPr lang="en-US"/>
        </a:p>
      </dgm:t>
    </dgm:pt>
    <dgm:pt modelId="{051F04AE-D8AF-4A2F-8331-BD01A133DF8C}" type="pres">
      <dgm:prSet presAssocID="{510D26C7-4167-4F59-98A1-F31E8AD1AB87}" presName="root" presStyleCnt="0">
        <dgm:presLayoutVars>
          <dgm:dir/>
          <dgm:resizeHandles val="exact"/>
        </dgm:presLayoutVars>
      </dgm:prSet>
      <dgm:spPr/>
    </dgm:pt>
    <dgm:pt modelId="{6B79BE2F-2C3D-40F8-B81F-39893C0E0593}" type="pres">
      <dgm:prSet presAssocID="{78EECE31-9BA0-4C2A-87BC-CDA1807868D4}" presName="compNode" presStyleCnt="0"/>
      <dgm:spPr/>
    </dgm:pt>
    <dgm:pt modelId="{6CDBC86E-5432-4050-8AE0-1056D06BB84F}" type="pres">
      <dgm:prSet presAssocID="{78EECE31-9BA0-4C2A-87BC-CDA1807868D4}" presName="bgRect" presStyleLbl="bgShp" presStyleIdx="0" presStyleCnt="3"/>
      <dgm:spPr/>
    </dgm:pt>
    <dgm:pt modelId="{B30D126D-2BB9-4A70-B700-ED5A856FF1A7}" type="pres">
      <dgm:prSet presAssocID="{78EECE31-9BA0-4C2A-87BC-CDA1807868D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BCD07819-8337-45AA-836E-FD24C046F023}" type="pres">
      <dgm:prSet presAssocID="{78EECE31-9BA0-4C2A-87BC-CDA1807868D4}" presName="spaceRect" presStyleCnt="0"/>
      <dgm:spPr/>
    </dgm:pt>
    <dgm:pt modelId="{E11B9250-E2AF-43AC-BA12-A1658B0A1CE0}" type="pres">
      <dgm:prSet presAssocID="{78EECE31-9BA0-4C2A-87BC-CDA1807868D4}" presName="parTx" presStyleLbl="revTx" presStyleIdx="0" presStyleCnt="3">
        <dgm:presLayoutVars>
          <dgm:chMax val="0"/>
          <dgm:chPref val="0"/>
        </dgm:presLayoutVars>
      </dgm:prSet>
      <dgm:spPr/>
    </dgm:pt>
    <dgm:pt modelId="{52AB0807-4390-49B9-BF98-8FF5929483C5}" type="pres">
      <dgm:prSet presAssocID="{940CA570-9F2A-4D5A-AB47-9B42F3DB00B8}" presName="sibTrans" presStyleCnt="0"/>
      <dgm:spPr/>
    </dgm:pt>
    <dgm:pt modelId="{E87EEF1A-B1E3-4168-B077-40F990FF12C2}" type="pres">
      <dgm:prSet presAssocID="{47682214-04C3-4A89-9376-BD8FD8979059}" presName="compNode" presStyleCnt="0"/>
      <dgm:spPr/>
    </dgm:pt>
    <dgm:pt modelId="{E02890D6-526E-41E7-8ABE-99263BE83564}" type="pres">
      <dgm:prSet presAssocID="{47682214-04C3-4A89-9376-BD8FD8979059}" presName="bgRect" presStyleLbl="bgShp" presStyleIdx="1" presStyleCnt="3"/>
      <dgm:spPr/>
    </dgm:pt>
    <dgm:pt modelId="{F593B209-064F-4A65-8E78-5C5DEA27694A}" type="pres">
      <dgm:prSet presAssocID="{47682214-04C3-4A89-9376-BD8FD897905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orkflow"/>
        </a:ext>
      </dgm:extLst>
    </dgm:pt>
    <dgm:pt modelId="{DE889A09-7817-46E8-8908-025552C91236}" type="pres">
      <dgm:prSet presAssocID="{47682214-04C3-4A89-9376-BD8FD8979059}" presName="spaceRect" presStyleCnt="0"/>
      <dgm:spPr/>
    </dgm:pt>
    <dgm:pt modelId="{CFBC90F4-A203-433B-99F6-4BCFA266FD86}" type="pres">
      <dgm:prSet presAssocID="{47682214-04C3-4A89-9376-BD8FD8979059}" presName="parTx" presStyleLbl="revTx" presStyleIdx="1" presStyleCnt="3">
        <dgm:presLayoutVars>
          <dgm:chMax val="0"/>
          <dgm:chPref val="0"/>
        </dgm:presLayoutVars>
      </dgm:prSet>
      <dgm:spPr/>
    </dgm:pt>
    <dgm:pt modelId="{1DE091CD-C760-46C9-99BB-008DF91EA297}" type="pres">
      <dgm:prSet presAssocID="{42BCFDD4-14DD-4673-812C-1F19864402B1}" presName="sibTrans" presStyleCnt="0"/>
      <dgm:spPr/>
    </dgm:pt>
    <dgm:pt modelId="{7CD1C662-F517-46F3-8495-857066613AEE}" type="pres">
      <dgm:prSet presAssocID="{7B13AD35-CC66-4FA5-B502-DA77D55F69D1}" presName="compNode" presStyleCnt="0"/>
      <dgm:spPr/>
    </dgm:pt>
    <dgm:pt modelId="{67B2B089-AE95-4F12-BC62-FFA206425590}" type="pres">
      <dgm:prSet presAssocID="{7B13AD35-CC66-4FA5-B502-DA77D55F69D1}" presName="bgRect" presStyleLbl="bgShp" presStyleIdx="2" presStyleCnt="3"/>
      <dgm:spPr/>
    </dgm:pt>
    <dgm:pt modelId="{9C603A6A-7EF9-4A55-A772-89FD19FC9770}" type="pres">
      <dgm:prSet presAssocID="{7B13AD35-CC66-4FA5-B502-DA77D55F69D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egaphone"/>
        </a:ext>
      </dgm:extLst>
    </dgm:pt>
    <dgm:pt modelId="{3C6D62D9-35A3-42A1-8D81-08A59E0D3AA1}" type="pres">
      <dgm:prSet presAssocID="{7B13AD35-CC66-4FA5-B502-DA77D55F69D1}" presName="spaceRect" presStyleCnt="0"/>
      <dgm:spPr/>
    </dgm:pt>
    <dgm:pt modelId="{3274C891-2843-4ECA-9D79-118B4A11B812}" type="pres">
      <dgm:prSet presAssocID="{7B13AD35-CC66-4FA5-B502-DA77D55F69D1}" presName="parTx" presStyleLbl="revTx" presStyleIdx="2" presStyleCnt="3">
        <dgm:presLayoutVars>
          <dgm:chMax val="0"/>
          <dgm:chPref val="0"/>
        </dgm:presLayoutVars>
      </dgm:prSet>
      <dgm:spPr/>
    </dgm:pt>
  </dgm:ptLst>
  <dgm:cxnLst>
    <dgm:cxn modelId="{104FA105-AD76-48AA-828F-2FEA0F6A1B80}" type="presOf" srcId="{7B13AD35-CC66-4FA5-B502-DA77D55F69D1}" destId="{3274C891-2843-4ECA-9D79-118B4A11B812}" srcOrd="0" destOrd="0" presId="urn:microsoft.com/office/officeart/2018/2/layout/IconVerticalSolidList"/>
    <dgm:cxn modelId="{0C2FF42A-17C6-4002-A2D1-25525C080A24}" type="presOf" srcId="{510D26C7-4167-4F59-98A1-F31E8AD1AB87}" destId="{051F04AE-D8AF-4A2F-8331-BD01A133DF8C}" srcOrd="0" destOrd="0" presId="urn:microsoft.com/office/officeart/2018/2/layout/IconVerticalSolidList"/>
    <dgm:cxn modelId="{286E3143-4D95-48EB-BABE-3C054124F7F8}" srcId="{510D26C7-4167-4F59-98A1-F31E8AD1AB87}" destId="{7B13AD35-CC66-4FA5-B502-DA77D55F69D1}" srcOrd="2" destOrd="0" parTransId="{2375B76B-E3EB-45E7-B9D1-7AEADE1A3C8E}" sibTransId="{722AA533-FFD0-43BB-B9AF-B254E8A37507}"/>
    <dgm:cxn modelId="{F023B44D-1B73-4B7C-AC1A-155743F29DBA}" srcId="{510D26C7-4167-4F59-98A1-F31E8AD1AB87}" destId="{47682214-04C3-4A89-9376-BD8FD8979059}" srcOrd="1" destOrd="0" parTransId="{7C1CAB93-14CC-494C-B332-92BE1DF76799}" sibTransId="{42BCFDD4-14DD-4673-812C-1F19864402B1}"/>
    <dgm:cxn modelId="{4EA6A650-10FE-4909-9B05-6CC7188926F6}" type="presOf" srcId="{47682214-04C3-4A89-9376-BD8FD8979059}" destId="{CFBC90F4-A203-433B-99F6-4BCFA266FD86}" srcOrd="0" destOrd="0" presId="urn:microsoft.com/office/officeart/2018/2/layout/IconVerticalSolidList"/>
    <dgm:cxn modelId="{E5C5EFC8-AEFE-4C32-85AC-7FD257B1A13E}" type="presOf" srcId="{78EECE31-9BA0-4C2A-87BC-CDA1807868D4}" destId="{E11B9250-E2AF-43AC-BA12-A1658B0A1CE0}" srcOrd="0" destOrd="0" presId="urn:microsoft.com/office/officeart/2018/2/layout/IconVerticalSolidList"/>
    <dgm:cxn modelId="{BA44D7EF-FA36-406C-BC0B-82DB7A32510E}" srcId="{510D26C7-4167-4F59-98A1-F31E8AD1AB87}" destId="{78EECE31-9BA0-4C2A-87BC-CDA1807868D4}" srcOrd="0" destOrd="0" parTransId="{85D1B487-971E-457E-82E4-5664F5F3F861}" sibTransId="{940CA570-9F2A-4D5A-AB47-9B42F3DB00B8}"/>
    <dgm:cxn modelId="{870D8E72-C0BF-4D1B-B62D-92AB8DDC166C}" type="presParOf" srcId="{051F04AE-D8AF-4A2F-8331-BD01A133DF8C}" destId="{6B79BE2F-2C3D-40F8-B81F-39893C0E0593}" srcOrd="0" destOrd="0" presId="urn:microsoft.com/office/officeart/2018/2/layout/IconVerticalSolidList"/>
    <dgm:cxn modelId="{95FABAC5-A7CF-483F-B95F-4059F12138C7}" type="presParOf" srcId="{6B79BE2F-2C3D-40F8-B81F-39893C0E0593}" destId="{6CDBC86E-5432-4050-8AE0-1056D06BB84F}" srcOrd="0" destOrd="0" presId="urn:microsoft.com/office/officeart/2018/2/layout/IconVerticalSolidList"/>
    <dgm:cxn modelId="{260EE2A8-BE70-42E5-8494-92164D59C804}" type="presParOf" srcId="{6B79BE2F-2C3D-40F8-B81F-39893C0E0593}" destId="{B30D126D-2BB9-4A70-B700-ED5A856FF1A7}" srcOrd="1" destOrd="0" presId="urn:microsoft.com/office/officeart/2018/2/layout/IconVerticalSolidList"/>
    <dgm:cxn modelId="{5C82F7CC-E039-454D-93AD-661BAD167629}" type="presParOf" srcId="{6B79BE2F-2C3D-40F8-B81F-39893C0E0593}" destId="{BCD07819-8337-45AA-836E-FD24C046F023}" srcOrd="2" destOrd="0" presId="urn:microsoft.com/office/officeart/2018/2/layout/IconVerticalSolidList"/>
    <dgm:cxn modelId="{3AE0FFE7-CBB5-497E-BDF1-FF4FC0D50BCB}" type="presParOf" srcId="{6B79BE2F-2C3D-40F8-B81F-39893C0E0593}" destId="{E11B9250-E2AF-43AC-BA12-A1658B0A1CE0}" srcOrd="3" destOrd="0" presId="urn:microsoft.com/office/officeart/2018/2/layout/IconVerticalSolidList"/>
    <dgm:cxn modelId="{AEDE1D35-5622-487B-BD8B-7ADA1E914E6F}" type="presParOf" srcId="{051F04AE-D8AF-4A2F-8331-BD01A133DF8C}" destId="{52AB0807-4390-49B9-BF98-8FF5929483C5}" srcOrd="1" destOrd="0" presId="urn:microsoft.com/office/officeart/2018/2/layout/IconVerticalSolidList"/>
    <dgm:cxn modelId="{4235C4B3-B520-4D09-93DF-5F11F3B38491}" type="presParOf" srcId="{051F04AE-D8AF-4A2F-8331-BD01A133DF8C}" destId="{E87EEF1A-B1E3-4168-B077-40F990FF12C2}" srcOrd="2" destOrd="0" presId="urn:microsoft.com/office/officeart/2018/2/layout/IconVerticalSolidList"/>
    <dgm:cxn modelId="{AC6B6AAF-6556-42F4-B83E-9C1B55EF2A0A}" type="presParOf" srcId="{E87EEF1A-B1E3-4168-B077-40F990FF12C2}" destId="{E02890D6-526E-41E7-8ABE-99263BE83564}" srcOrd="0" destOrd="0" presId="urn:microsoft.com/office/officeart/2018/2/layout/IconVerticalSolidList"/>
    <dgm:cxn modelId="{7EA2EEC4-1C3C-46E8-931D-62AF0E9ADAD8}" type="presParOf" srcId="{E87EEF1A-B1E3-4168-B077-40F990FF12C2}" destId="{F593B209-064F-4A65-8E78-5C5DEA27694A}" srcOrd="1" destOrd="0" presId="urn:microsoft.com/office/officeart/2018/2/layout/IconVerticalSolidList"/>
    <dgm:cxn modelId="{A4EA6C52-228F-476E-AAD0-8097D504B257}" type="presParOf" srcId="{E87EEF1A-B1E3-4168-B077-40F990FF12C2}" destId="{DE889A09-7817-46E8-8908-025552C91236}" srcOrd="2" destOrd="0" presId="urn:microsoft.com/office/officeart/2018/2/layout/IconVerticalSolidList"/>
    <dgm:cxn modelId="{E7CD76CE-813A-4C03-A7F3-FBCEBE7200B6}" type="presParOf" srcId="{E87EEF1A-B1E3-4168-B077-40F990FF12C2}" destId="{CFBC90F4-A203-433B-99F6-4BCFA266FD86}" srcOrd="3" destOrd="0" presId="urn:microsoft.com/office/officeart/2018/2/layout/IconVerticalSolidList"/>
    <dgm:cxn modelId="{0AFD3BE5-BEEE-4966-94A0-6F70FB4C4DDE}" type="presParOf" srcId="{051F04AE-D8AF-4A2F-8331-BD01A133DF8C}" destId="{1DE091CD-C760-46C9-99BB-008DF91EA297}" srcOrd="3" destOrd="0" presId="urn:microsoft.com/office/officeart/2018/2/layout/IconVerticalSolidList"/>
    <dgm:cxn modelId="{C566D702-F976-4B91-A8DB-E365F7FBC385}" type="presParOf" srcId="{051F04AE-D8AF-4A2F-8331-BD01A133DF8C}" destId="{7CD1C662-F517-46F3-8495-857066613AEE}" srcOrd="4" destOrd="0" presId="urn:microsoft.com/office/officeart/2018/2/layout/IconVerticalSolidList"/>
    <dgm:cxn modelId="{7ABBDB1B-CA56-4917-9A38-12A0098FCEE4}" type="presParOf" srcId="{7CD1C662-F517-46F3-8495-857066613AEE}" destId="{67B2B089-AE95-4F12-BC62-FFA206425590}" srcOrd="0" destOrd="0" presId="urn:microsoft.com/office/officeart/2018/2/layout/IconVerticalSolidList"/>
    <dgm:cxn modelId="{FF96328C-67DB-4759-B209-72EF3FCDCBDE}" type="presParOf" srcId="{7CD1C662-F517-46F3-8495-857066613AEE}" destId="{9C603A6A-7EF9-4A55-A772-89FD19FC9770}" srcOrd="1" destOrd="0" presId="urn:microsoft.com/office/officeart/2018/2/layout/IconVerticalSolidList"/>
    <dgm:cxn modelId="{BF105312-9865-4786-8322-A13B04EB3CDD}" type="presParOf" srcId="{7CD1C662-F517-46F3-8495-857066613AEE}" destId="{3C6D62D9-35A3-42A1-8D81-08A59E0D3AA1}" srcOrd="2" destOrd="0" presId="urn:microsoft.com/office/officeart/2018/2/layout/IconVerticalSolidList"/>
    <dgm:cxn modelId="{B4AEA037-EA68-4A35-8907-0BFFCCC8CD49}" type="presParOf" srcId="{7CD1C662-F517-46F3-8495-857066613AEE}" destId="{3274C891-2843-4ECA-9D79-118B4A11B81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80625D-53C4-4E71-ACCB-B0B36D8925D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7352000-5E5F-4E4A-AC54-D6DBCD750AC5}">
      <dgm:prSet/>
      <dgm:spPr/>
      <dgm:t>
        <a:bodyPr/>
        <a:lstStyle/>
        <a:p>
          <a:r>
            <a:rPr lang="en-US" dirty="0"/>
            <a:t>When students share ideas aloud, capture their voices on the whiteboard.</a:t>
          </a:r>
        </a:p>
      </dgm:t>
    </dgm:pt>
    <dgm:pt modelId="{7E466604-10A3-4BF5-82A2-1F0BF798B312}" type="parTrans" cxnId="{B8A283D3-F974-4652-B4A8-7196B129BFC1}">
      <dgm:prSet/>
      <dgm:spPr/>
      <dgm:t>
        <a:bodyPr/>
        <a:lstStyle/>
        <a:p>
          <a:endParaRPr lang="en-US"/>
        </a:p>
      </dgm:t>
    </dgm:pt>
    <dgm:pt modelId="{7CF16B93-3BB6-4A79-91DA-F68E0C638694}" type="sibTrans" cxnId="{B8A283D3-F974-4652-B4A8-7196B129BFC1}">
      <dgm:prSet/>
      <dgm:spPr/>
      <dgm:t>
        <a:bodyPr/>
        <a:lstStyle/>
        <a:p>
          <a:endParaRPr lang="en-US"/>
        </a:p>
      </dgm:t>
    </dgm:pt>
    <dgm:pt modelId="{6D795613-433C-4BCE-BB49-5D9303E5D9F6}">
      <dgm:prSet/>
      <dgm:spPr/>
      <dgm:t>
        <a:bodyPr/>
        <a:lstStyle/>
        <a:p>
          <a:r>
            <a:rPr lang="en-US"/>
            <a:t>Curate their ideas into a meaningful process of inquiry.</a:t>
          </a:r>
        </a:p>
      </dgm:t>
    </dgm:pt>
    <dgm:pt modelId="{13323092-EAAD-4457-B861-513FA7824189}" type="parTrans" cxnId="{10D13AD6-AF0D-4379-A98A-01D151630820}">
      <dgm:prSet/>
      <dgm:spPr/>
      <dgm:t>
        <a:bodyPr/>
        <a:lstStyle/>
        <a:p>
          <a:endParaRPr lang="en-US"/>
        </a:p>
      </dgm:t>
    </dgm:pt>
    <dgm:pt modelId="{76130E12-D21C-40A7-9E77-B4C852DB6B9E}" type="sibTrans" cxnId="{10D13AD6-AF0D-4379-A98A-01D151630820}">
      <dgm:prSet/>
      <dgm:spPr/>
      <dgm:t>
        <a:bodyPr/>
        <a:lstStyle/>
        <a:p>
          <a:endParaRPr lang="en-US"/>
        </a:p>
      </dgm:t>
    </dgm:pt>
    <dgm:pt modelId="{D7411873-2CC8-43A9-A770-85D0FC5AFC81}">
      <dgm:prSet/>
      <dgm:spPr/>
      <dgm:t>
        <a:bodyPr/>
        <a:lstStyle/>
        <a:p>
          <a:r>
            <a:rPr lang="en-US" dirty="0"/>
            <a:t>Draw connections, ask questions, and allow student voices to become a live text for all to study. We learn from each other.</a:t>
          </a:r>
        </a:p>
      </dgm:t>
    </dgm:pt>
    <dgm:pt modelId="{74767196-C767-42C8-B287-A35F27E94D8D}" type="parTrans" cxnId="{AA773D92-DF89-48AD-9158-AC86EF130892}">
      <dgm:prSet/>
      <dgm:spPr/>
      <dgm:t>
        <a:bodyPr/>
        <a:lstStyle/>
        <a:p>
          <a:endParaRPr lang="en-US"/>
        </a:p>
      </dgm:t>
    </dgm:pt>
    <dgm:pt modelId="{28EEFE7C-73CA-4F1D-93FE-7CFCDA1DA3C9}" type="sibTrans" cxnId="{AA773D92-DF89-48AD-9158-AC86EF130892}">
      <dgm:prSet/>
      <dgm:spPr/>
      <dgm:t>
        <a:bodyPr/>
        <a:lstStyle/>
        <a:p>
          <a:endParaRPr lang="en-US"/>
        </a:p>
      </dgm:t>
    </dgm:pt>
    <dgm:pt modelId="{827D59D9-2BC1-4BAB-A7F8-0E0D4D4B314A}" type="pres">
      <dgm:prSet presAssocID="{9D80625D-53C4-4E71-ACCB-B0B36D8925D0}" presName="root" presStyleCnt="0">
        <dgm:presLayoutVars>
          <dgm:dir/>
          <dgm:resizeHandles val="exact"/>
        </dgm:presLayoutVars>
      </dgm:prSet>
      <dgm:spPr/>
    </dgm:pt>
    <dgm:pt modelId="{F7D15F20-7CED-4950-89EC-F2C50EA7E1DA}" type="pres">
      <dgm:prSet presAssocID="{27352000-5E5F-4E4A-AC54-D6DBCD750AC5}" presName="compNode" presStyleCnt="0"/>
      <dgm:spPr/>
    </dgm:pt>
    <dgm:pt modelId="{EA3A94C4-F8DE-42E8-BB65-FC364317F1C8}" type="pres">
      <dgm:prSet presAssocID="{27352000-5E5F-4E4A-AC54-D6DBCD750AC5}" presName="bgRect" presStyleLbl="bgShp" presStyleIdx="0" presStyleCnt="3"/>
      <dgm:spPr/>
    </dgm:pt>
    <dgm:pt modelId="{1967CFA3-16B7-4841-A8F2-DC8457030770}" type="pres">
      <dgm:prSet presAssocID="{27352000-5E5F-4E4A-AC54-D6DBCD750AC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lackboard"/>
        </a:ext>
      </dgm:extLst>
    </dgm:pt>
    <dgm:pt modelId="{4DC2148C-60B8-4973-BEE2-8AC52A195870}" type="pres">
      <dgm:prSet presAssocID="{27352000-5E5F-4E4A-AC54-D6DBCD750AC5}" presName="spaceRect" presStyleCnt="0"/>
      <dgm:spPr/>
    </dgm:pt>
    <dgm:pt modelId="{7EF2083F-A993-4CA3-AFF7-46234F170D04}" type="pres">
      <dgm:prSet presAssocID="{27352000-5E5F-4E4A-AC54-D6DBCD750AC5}" presName="parTx" presStyleLbl="revTx" presStyleIdx="0" presStyleCnt="3">
        <dgm:presLayoutVars>
          <dgm:chMax val="0"/>
          <dgm:chPref val="0"/>
        </dgm:presLayoutVars>
      </dgm:prSet>
      <dgm:spPr/>
    </dgm:pt>
    <dgm:pt modelId="{D0AC812F-B888-4945-A20D-567245E48C5E}" type="pres">
      <dgm:prSet presAssocID="{7CF16B93-3BB6-4A79-91DA-F68E0C638694}" presName="sibTrans" presStyleCnt="0"/>
      <dgm:spPr/>
    </dgm:pt>
    <dgm:pt modelId="{079C170F-EF59-44B0-8B66-1ADA5E07F2B0}" type="pres">
      <dgm:prSet presAssocID="{6D795613-433C-4BCE-BB49-5D9303E5D9F6}" presName="compNode" presStyleCnt="0"/>
      <dgm:spPr/>
    </dgm:pt>
    <dgm:pt modelId="{692940D3-7388-4495-9551-88FCF4D7F4B3}" type="pres">
      <dgm:prSet presAssocID="{6D795613-433C-4BCE-BB49-5D9303E5D9F6}" presName="bgRect" presStyleLbl="bgShp" presStyleIdx="1" presStyleCnt="3"/>
      <dgm:spPr/>
    </dgm:pt>
    <dgm:pt modelId="{026E8717-24CC-4FAE-BB1A-C50DFC4ABF98}" type="pres">
      <dgm:prSet presAssocID="{6D795613-433C-4BCE-BB49-5D9303E5D9F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E672E68A-6EE4-496D-98D5-03F2193EE072}" type="pres">
      <dgm:prSet presAssocID="{6D795613-433C-4BCE-BB49-5D9303E5D9F6}" presName="spaceRect" presStyleCnt="0"/>
      <dgm:spPr/>
    </dgm:pt>
    <dgm:pt modelId="{D6C86829-0C2C-4D7C-BA65-24F6A019A6E2}" type="pres">
      <dgm:prSet presAssocID="{6D795613-433C-4BCE-BB49-5D9303E5D9F6}" presName="parTx" presStyleLbl="revTx" presStyleIdx="1" presStyleCnt="3">
        <dgm:presLayoutVars>
          <dgm:chMax val="0"/>
          <dgm:chPref val="0"/>
        </dgm:presLayoutVars>
      </dgm:prSet>
      <dgm:spPr/>
    </dgm:pt>
    <dgm:pt modelId="{1E6EB534-7162-419F-B7A5-E15409DC82B7}" type="pres">
      <dgm:prSet presAssocID="{76130E12-D21C-40A7-9E77-B4C852DB6B9E}" presName="sibTrans" presStyleCnt="0"/>
      <dgm:spPr/>
    </dgm:pt>
    <dgm:pt modelId="{FB5E5D4F-4F01-4BDC-9DBE-3914759B5676}" type="pres">
      <dgm:prSet presAssocID="{D7411873-2CC8-43A9-A770-85D0FC5AFC81}" presName="compNode" presStyleCnt="0"/>
      <dgm:spPr/>
    </dgm:pt>
    <dgm:pt modelId="{6C7B03ED-AD29-4B37-B3C7-E20984C360C8}" type="pres">
      <dgm:prSet presAssocID="{D7411873-2CC8-43A9-A770-85D0FC5AFC81}" presName="bgRect" presStyleLbl="bgShp" presStyleIdx="2" presStyleCnt="3"/>
      <dgm:spPr/>
    </dgm:pt>
    <dgm:pt modelId="{DFB01449-A2C9-495C-AF62-58E53011E1D5}" type="pres">
      <dgm:prSet presAssocID="{D7411873-2CC8-43A9-A770-85D0FC5AFC8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Network"/>
        </a:ext>
      </dgm:extLst>
    </dgm:pt>
    <dgm:pt modelId="{601927F5-EBEB-475C-B1A2-AFC330CED9F4}" type="pres">
      <dgm:prSet presAssocID="{D7411873-2CC8-43A9-A770-85D0FC5AFC81}" presName="spaceRect" presStyleCnt="0"/>
      <dgm:spPr/>
    </dgm:pt>
    <dgm:pt modelId="{E24D9676-B897-4667-AF27-BADF0F182295}" type="pres">
      <dgm:prSet presAssocID="{D7411873-2CC8-43A9-A770-85D0FC5AFC81}" presName="parTx" presStyleLbl="revTx" presStyleIdx="2" presStyleCnt="3">
        <dgm:presLayoutVars>
          <dgm:chMax val="0"/>
          <dgm:chPref val="0"/>
        </dgm:presLayoutVars>
      </dgm:prSet>
      <dgm:spPr/>
    </dgm:pt>
  </dgm:ptLst>
  <dgm:cxnLst>
    <dgm:cxn modelId="{9F6A2226-E2C5-4340-87E8-1ACCA5AE397D}" type="presOf" srcId="{6D795613-433C-4BCE-BB49-5D9303E5D9F6}" destId="{D6C86829-0C2C-4D7C-BA65-24F6A019A6E2}" srcOrd="0" destOrd="0" presId="urn:microsoft.com/office/officeart/2018/2/layout/IconVerticalSolidList"/>
    <dgm:cxn modelId="{05C6824E-47F1-458E-856D-1A094924C395}" type="presOf" srcId="{27352000-5E5F-4E4A-AC54-D6DBCD750AC5}" destId="{7EF2083F-A993-4CA3-AFF7-46234F170D04}" srcOrd="0" destOrd="0" presId="urn:microsoft.com/office/officeart/2018/2/layout/IconVerticalSolidList"/>
    <dgm:cxn modelId="{0AD2A171-3CD5-480E-B49B-24454C431624}" type="presOf" srcId="{D7411873-2CC8-43A9-A770-85D0FC5AFC81}" destId="{E24D9676-B897-4667-AF27-BADF0F182295}" srcOrd="0" destOrd="0" presId="urn:microsoft.com/office/officeart/2018/2/layout/IconVerticalSolidList"/>
    <dgm:cxn modelId="{AA773D92-DF89-48AD-9158-AC86EF130892}" srcId="{9D80625D-53C4-4E71-ACCB-B0B36D8925D0}" destId="{D7411873-2CC8-43A9-A770-85D0FC5AFC81}" srcOrd="2" destOrd="0" parTransId="{74767196-C767-42C8-B287-A35F27E94D8D}" sibTransId="{28EEFE7C-73CA-4F1D-93FE-7CFCDA1DA3C9}"/>
    <dgm:cxn modelId="{EEFBCFB1-58DA-4D54-AB11-9B8E6B4DEE71}" type="presOf" srcId="{9D80625D-53C4-4E71-ACCB-B0B36D8925D0}" destId="{827D59D9-2BC1-4BAB-A7F8-0E0D4D4B314A}" srcOrd="0" destOrd="0" presId="urn:microsoft.com/office/officeart/2018/2/layout/IconVerticalSolidList"/>
    <dgm:cxn modelId="{B8A283D3-F974-4652-B4A8-7196B129BFC1}" srcId="{9D80625D-53C4-4E71-ACCB-B0B36D8925D0}" destId="{27352000-5E5F-4E4A-AC54-D6DBCD750AC5}" srcOrd="0" destOrd="0" parTransId="{7E466604-10A3-4BF5-82A2-1F0BF798B312}" sibTransId="{7CF16B93-3BB6-4A79-91DA-F68E0C638694}"/>
    <dgm:cxn modelId="{10D13AD6-AF0D-4379-A98A-01D151630820}" srcId="{9D80625D-53C4-4E71-ACCB-B0B36D8925D0}" destId="{6D795613-433C-4BCE-BB49-5D9303E5D9F6}" srcOrd="1" destOrd="0" parTransId="{13323092-EAAD-4457-B861-513FA7824189}" sibTransId="{76130E12-D21C-40A7-9E77-B4C852DB6B9E}"/>
    <dgm:cxn modelId="{C15F0182-30E7-412B-B4C5-7A953D92F028}" type="presParOf" srcId="{827D59D9-2BC1-4BAB-A7F8-0E0D4D4B314A}" destId="{F7D15F20-7CED-4950-89EC-F2C50EA7E1DA}" srcOrd="0" destOrd="0" presId="urn:microsoft.com/office/officeart/2018/2/layout/IconVerticalSolidList"/>
    <dgm:cxn modelId="{BD115BD3-B53B-4C71-8120-DAE62FFC008E}" type="presParOf" srcId="{F7D15F20-7CED-4950-89EC-F2C50EA7E1DA}" destId="{EA3A94C4-F8DE-42E8-BB65-FC364317F1C8}" srcOrd="0" destOrd="0" presId="urn:microsoft.com/office/officeart/2018/2/layout/IconVerticalSolidList"/>
    <dgm:cxn modelId="{F57E4C30-F704-48C2-9963-590493597CCE}" type="presParOf" srcId="{F7D15F20-7CED-4950-89EC-F2C50EA7E1DA}" destId="{1967CFA3-16B7-4841-A8F2-DC8457030770}" srcOrd="1" destOrd="0" presId="urn:microsoft.com/office/officeart/2018/2/layout/IconVerticalSolidList"/>
    <dgm:cxn modelId="{1AEEF019-B8B4-4004-85B8-C253E776A9F8}" type="presParOf" srcId="{F7D15F20-7CED-4950-89EC-F2C50EA7E1DA}" destId="{4DC2148C-60B8-4973-BEE2-8AC52A195870}" srcOrd="2" destOrd="0" presId="urn:microsoft.com/office/officeart/2018/2/layout/IconVerticalSolidList"/>
    <dgm:cxn modelId="{8B27DDCE-0BBE-4F36-8B08-713F77ED8268}" type="presParOf" srcId="{F7D15F20-7CED-4950-89EC-F2C50EA7E1DA}" destId="{7EF2083F-A993-4CA3-AFF7-46234F170D04}" srcOrd="3" destOrd="0" presId="urn:microsoft.com/office/officeart/2018/2/layout/IconVerticalSolidList"/>
    <dgm:cxn modelId="{246AE6F9-9D4C-40E9-94E5-F6EB1BBEF6BB}" type="presParOf" srcId="{827D59D9-2BC1-4BAB-A7F8-0E0D4D4B314A}" destId="{D0AC812F-B888-4945-A20D-567245E48C5E}" srcOrd="1" destOrd="0" presId="urn:microsoft.com/office/officeart/2018/2/layout/IconVerticalSolidList"/>
    <dgm:cxn modelId="{9379239F-1094-4672-BB14-85E2F7F24C1B}" type="presParOf" srcId="{827D59D9-2BC1-4BAB-A7F8-0E0D4D4B314A}" destId="{079C170F-EF59-44B0-8B66-1ADA5E07F2B0}" srcOrd="2" destOrd="0" presId="urn:microsoft.com/office/officeart/2018/2/layout/IconVerticalSolidList"/>
    <dgm:cxn modelId="{E388444F-18EF-4474-B674-997B2421CA97}" type="presParOf" srcId="{079C170F-EF59-44B0-8B66-1ADA5E07F2B0}" destId="{692940D3-7388-4495-9551-88FCF4D7F4B3}" srcOrd="0" destOrd="0" presId="urn:microsoft.com/office/officeart/2018/2/layout/IconVerticalSolidList"/>
    <dgm:cxn modelId="{5E8C580E-5478-498B-8334-3EA7429903E6}" type="presParOf" srcId="{079C170F-EF59-44B0-8B66-1ADA5E07F2B0}" destId="{026E8717-24CC-4FAE-BB1A-C50DFC4ABF98}" srcOrd="1" destOrd="0" presId="urn:microsoft.com/office/officeart/2018/2/layout/IconVerticalSolidList"/>
    <dgm:cxn modelId="{B771C9E4-294B-4B6F-BD15-9FBF2A4279AF}" type="presParOf" srcId="{079C170F-EF59-44B0-8B66-1ADA5E07F2B0}" destId="{E672E68A-6EE4-496D-98D5-03F2193EE072}" srcOrd="2" destOrd="0" presId="urn:microsoft.com/office/officeart/2018/2/layout/IconVerticalSolidList"/>
    <dgm:cxn modelId="{D198B734-CC8D-4031-A35E-C16BD24DF604}" type="presParOf" srcId="{079C170F-EF59-44B0-8B66-1ADA5E07F2B0}" destId="{D6C86829-0C2C-4D7C-BA65-24F6A019A6E2}" srcOrd="3" destOrd="0" presId="urn:microsoft.com/office/officeart/2018/2/layout/IconVerticalSolidList"/>
    <dgm:cxn modelId="{44A4486D-066B-4C69-B963-52B91CC0343E}" type="presParOf" srcId="{827D59D9-2BC1-4BAB-A7F8-0E0D4D4B314A}" destId="{1E6EB534-7162-419F-B7A5-E15409DC82B7}" srcOrd="3" destOrd="0" presId="urn:microsoft.com/office/officeart/2018/2/layout/IconVerticalSolidList"/>
    <dgm:cxn modelId="{3C3546B6-F7E5-4FAE-A8CD-99D5C016B841}" type="presParOf" srcId="{827D59D9-2BC1-4BAB-A7F8-0E0D4D4B314A}" destId="{FB5E5D4F-4F01-4BDC-9DBE-3914759B5676}" srcOrd="4" destOrd="0" presId="urn:microsoft.com/office/officeart/2018/2/layout/IconVerticalSolidList"/>
    <dgm:cxn modelId="{D8FD30C0-167B-4C43-8BAE-FA8121975396}" type="presParOf" srcId="{FB5E5D4F-4F01-4BDC-9DBE-3914759B5676}" destId="{6C7B03ED-AD29-4B37-B3C7-E20984C360C8}" srcOrd="0" destOrd="0" presId="urn:microsoft.com/office/officeart/2018/2/layout/IconVerticalSolidList"/>
    <dgm:cxn modelId="{02073300-215D-4364-8C27-6095378F143C}" type="presParOf" srcId="{FB5E5D4F-4F01-4BDC-9DBE-3914759B5676}" destId="{DFB01449-A2C9-495C-AF62-58E53011E1D5}" srcOrd="1" destOrd="0" presId="urn:microsoft.com/office/officeart/2018/2/layout/IconVerticalSolidList"/>
    <dgm:cxn modelId="{82880D80-A6BB-442F-B715-239DDE9A8828}" type="presParOf" srcId="{FB5E5D4F-4F01-4BDC-9DBE-3914759B5676}" destId="{601927F5-EBEB-475C-B1A2-AFC330CED9F4}" srcOrd="2" destOrd="0" presId="urn:microsoft.com/office/officeart/2018/2/layout/IconVerticalSolidList"/>
    <dgm:cxn modelId="{CDF5B982-7F5E-4C8C-A0B0-69DB9F006C90}" type="presParOf" srcId="{FB5E5D4F-4F01-4BDC-9DBE-3914759B5676}" destId="{E24D9676-B897-4667-AF27-BADF0F18229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033235-66CD-41F3-B373-4DCA213E25F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98E078A-C2B5-40F2-B883-EE8A778D9935}">
      <dgm:prSet/>
      <dgm:spPr/>
      <dgm:t>
        <a:bodyPr/>
        <a:lstStyle/>
        <a:p>
          <a:r>
            <a:rPr lang="en-US" b="1" dirty="0"/>
            <a:t>Step 1.</a:t>
          </a:r>
          <a:r>
            <a:rPr lang="en-US" dirty="0"/>
            <a:t> </a:t>
          </a:r>
          <a:r>
            <a:rPr lang="en-US" b="1" dirty="0"/>
            <a:t>Acknowledge the importance of representation--</a:t>
          </a:r>
          <a:r>
            <a:rPr lang="en-US" dirty="0"/>
            <a:t>of students seeing themselves and their experiences reflected in educational materials and that all students learn from non-white and non-Western perspectives.</a:t>
          </a:r>
        </a:p>
      </dgm:t>
    </dgm:pt>
    <dgm:pt modelId="{973861BD-7531-480E-B317-C673990E491F}" type="parTrans" cxnId="{7020041F-62B0-43FE-9EC8-32DDCFFEC5D0}">
      <dgm:prSet/>
      <dgm:spPr/>
      <dgm:t>
        <a:bodyPr/>
        <a:lstStyle/>
        <a:p>
          <a:endParaRPr lang="en-US"/>
        </a:p>
      </dgm:t>
    </dgm:pt>
    <dgm:pt modelId="{DFE1407C-BEAB-4494-83E9-03290C9FB344}" type="sibTrans" cxnId="{7020041F-62B0-43FE-9EC8-32DDCFFEC5D0}">
      <dgm:prSet/>
      <dgm:spPr/>
      <dgm:t>
        <a:bodyPr/>
        <a:lstStyle/>
        <a:p>
          <a:endParaRPr lang="en-US"/>
        </a:p>
      </dgm:t>
    </dgm:pt>
    <dgm:pt modelId="{6EE3690D-6F54-4B10-815D-1F5865250E9B}">
      <dgm:prSet/>
      <dgm:spPr/>
      <dgm:t>
        <a:bodyPr/>
        <a:lstStyle/>
        <a:p>
          <a:r>
            <a:rPr lang="en-US" b="1" dirty="0"/>
            <a:t>Step 2.</a:t>
          </a:r>
          <a:r>
            <a:rPr lang="en-US" dirty="0"/>
            <a:t> </a:t>
          </a:r>
          <a:r>
            <a:rPr lang="en-US" b="1" dirty="0"/>
            <a:t>Introduce at least one new voice per semester</a:t>
          </a:r>
          <a:r>
            <a:rPr lang="en-US" dirty="0"/>
            <a:t>, and likely, you are capable of more, if you’re willing to step into unknowing. </a:t>
          </a:r>
        </a:p>
      </dgm:t>
    </dgm:pt>
    <dgm:pt modelId="{9763FF43-39B5-4D19-8F54-B309653A0C1F}" type="parTrans" cxnId="{18356DEF-22DA-432A-8FB4-DA5A2C935BA9}">
      <dgm:prSet/>
      <dgm:spPr/>
      <dgm:t>
        <a:bodyPr/>
        <a:lstStyle/>
        <a:p>
          <a:endParaRPr lang="en-US"/>
        </a:p>
      </dgm:t>
    </dgm:pt>
    <dgm:pt modelId="{64D39405-5652-452B-B481-2D0F5D19EE4D}" type="sibTrans" cxnId="{18356DEF-22DA-432A-8FB4-DA5A2C935BA9}">
      <dgm:prSet/>
      <dgm:spPr/>
      <dgm:t>
        <a:bodyPr/>
        <a:lstStyle/>
        <a:p>
          <a:endParaRPr lang="en-US"/>
        </a:p>
      </dgm:t>
    </dgm:pt>
    <dgm:pt modelId="{BF43E6B2-272B-48F5-AA3B-11520D27DC7B}">
      <dgm:prSet/>
      <dgm:spPr/>
      <dgm:t>
        <a:bodyPr/>
        <a:lstStyle/>
        <a:p>
          <a:r>
            <a:rPr lang="en-US" b="1" dirty="0"/>
            <a:t>Step 3</a:t>
          </a:r>
          <a:r>
            <a:rPr lang="en-US" dirty="0"/>
            <a:t>. </a:t>
          </a:r>
          <a:r>
            <a:rPr lang="en-US" b="1" dirty="0"/>
            <a:t>Let go of control</a:t>
          </a:r>
          <a:r>
            <a:rPr lang="en-US" b="0" dirty="0"/>
            <a:t>.</a:t>
          </a:r>
          <a:r>
            <a:rPr lang="en-US" b="1" dirty="0"/>
            <a:t> </a:t>
          </a:r>
          <a:r>
            <a:rPr lang="en-US" dirty="0"/>
            <a:t>Let go of the need to be the master of every aspect of knowledge in your classroom. Accept that you don’t have every answer. Lecture less and inquire more. </a:t>
          </a:r>
        </a:p>
      </dgm:t>
    </dgm:pt>
    <dgm:pt modelId="{F31ABE14-4C32-4493-9481-47B39588D481}" type="parTrans" cxnId="{788A9477-A49D-469D-A85E-C4EFB8990D36}">
      <dgm:prSet/>
      <dgm:spPr/>
      <dgm:t>
        <a:bodyPr/>
        <a:lstStyle/>
        <a:p>
          <a:endParaRPr lang="en-US"/>
        </a:p>
      </dgm:t>
    </dgm:pt>
    <dgm:pt modelId="{483673F9-60B6-41D2-8A15-6F5A06510B6F}" type="sibTrans" cxnId="{788A9477-A49D-469D-A85E-C4EFB8990D36}">
      <dgm:prSet/>
      <dgm:spPr/>
      <dgm:t>
        <a:bodyPr/>
        <a:lstStyle/>
        <a:p>
          <a:endParaRPr lang="en-US"/>
        </a:p>
      </dgm:t>
    </dgm:pt>
    <dgm:pt modelId="{0145811C-051B-4A91-B3BD-E63A121E6BEF}" type="pres">
      <dgm:prSet presAssocID="{9D033235-66CD-41F3-B373-4DCA213E25FF}" presName="root" presStyleCnt="0">
        <dgm:presLayoutVars>
          <dgm:dir/>
          <dgm:resizeHandles val="exact"/>
        </dgm:presLayoutVars>
      </dgm:prSet>
      <dgm:spPr/>
    </dgm:pt>
    <dgm:pt modelId="{596CF0F6-154A-4D25-A87E-9AE0A4817B4C}" type="pres">
      <dgm:prSet presAssocID="{098E078A-C2B5-40F2-B883-EE8A778D9935}" presName="compNode" presStyleCnt="0"/>
      <dgm:spPr/>
    </dgm:pt>
    <dgm:pt modelId="{79803E68-A134-4D6B-810C-E8E838CBA93C}" type="pres">
      <dgm:prSet presAssocID="{098E078A-C2B5-40F2-B883-EE8A778D9935}" presName="bgRect" presStyleLbl="bgShp" presStyleIdx="0" presStyleCnt="3"/>
      <dgm:spPr/>
    </dgm:pt>
    <dgm:pt modelId="{58E610A6-046A-4517-9874-746D200CFF9D}" type="pres">
      <dgm:prSet presAssocID="{098E078A-C2B5-40F2-B883-EE8A778D993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Book"/>
        </a:ext>
      </dgm:extLst>
    </dgm:pt>
    <dgm:pt modelId="{7EC7B19E-C422-4BE6-B980-68A0411EB369}" type="pres">
      <dgm:prSet presAssocID="{098E078A-C2B5-40F2-B883-EE8A778D9935}" presName="spaceRect" presStyleCnt="0"/>
      <dgm:spPr/>
    </dgm:pt>
    <dgm:pt modelId="{714FDDEF-1907-4DAF-89A0-EE9C09C09BB0}" type="pres">
      <dgm:prSet presAssocID="{098E078A-C2B5-40F2-B883-EE8A778D9935}" presName="parTx" presStyleLbl="revTx" presStyleIdx="0" presStyleCnt="3">
        <dgm:presLayoutVars>
          <dgm:chMax val="0"/>
          <dgm:chPref val="0"/>
        </dgm:presLayoutVars>
      </dgm:prSet>
      <dgm:spPr/>
    </dgm:pt>
    <dgm:pt modelId="{2348DE25-61E3-457C-B5F2-84F0DB2C91B9}" type="pres">
      <dgm:prSet presAssocID="{DFE1407C-BEAB-4494-83E9-03290C9FB344}" presName="sibTrans" presStyleCnt="0"/>
      <dgm:spPr/>
    </dgm:pt>
    <dgm:pt modelId="{0A5DBEBD-B71B-43BC-8BF6-6896E5D4CB25}" type="pres">
      <dgm:prSet presAssocID="{6EE3690D-6F54-4B10-815D-1F5865250E9B}" presName="compNode" presStyleCnt="0"/>
      <dgm:spPr/>
    </dgm:pt>
    <dgm:pt modelId="{0C49B159-6682-420E-BC11-44743FAF805C}" type="pres">
      <dgm:prSet presAssocID="{6EE3690D-6F54-4B10-815D-1F5865250E9B}" presName="bgRect" presStyleLbl="bgShp" presStyleIdx="1" presStyleCnt="3"/>
      <dgm:spPr/>
    </dgm:pt>
    <dgm:pt modelId="{F7C19496-FBA2-49B5-8476-656579DFEE00}" type="pres">
      <dgm:prSet presAssocID="{6EE3690D-6F54-4B10-815D-1F5865250E9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odcast"/>
        </a:ext>
      </dgm:extLst>
    </dgm:pt>
    <dgm:pt modelId="{7B806BF4-6CD5-45C8-BB8D-DFE96BDCCA0E}" type="pres">
      <dgm:prSet presAssocID="{6EE3690D-6F54-4B10-815D-1F5865250E9B}" presName="spaceRect" presStyleCnt="0"/>
      <dgm:spPr/>
    </dgm:pt>
    <dgm:pt modelId="{9F186BD2-C742-4B6E-9F17-BC773F8584CB}" type="pres">
      <dgm:prSet presAssocID="{6EE3690D-6F54-4B10-815D-1F5865250E9B}" presName="parTx" presStyleLbl="revTx" presStyleIdx="1" presStyleCnt="3">
        <dgm:presLayoutVars>
          <dgm:chMax val="0"/>
          <dgm:chPref val="0"/>
        </dgm:presLayoutVars>
      </dgm:prSet>
      <dgm:spPr/>
    </dgm:pt>
    <dgm:pt modelId="{68EB8DCF-871A-43A4-A421-E949894E6B84}" type="pres">
      <dgm:prSet presAssocID="{64D39405-5652-452B-B481-2D0F5D19EE4D}" presName="sibTrans" presStyleCnt="0"/>
      <dgm:spPr/>
    </dgm:pt>
    <dgm:pt modelId="{392E1FCB-BC61-464F-A82A-52E35701CA28}" type="pres">
      <dgm:prSet presAssocID="{BF43E6B2-272B-48F5-AA3B-11520D27DC7B}" presName="compNode" presStyleCnt="0"/>
      <dgm:spPr/>
    </dgm:pt>
    <dgm:pt modelId="{8969FDE6-01B9-4421-B73A-847CBB881B31}" type="pres">
      <dgm:prSet presAssocID="{BF43E6B2-272B-48F5-AA3B-11520D27DC7B}" presName="bgRect" presStyleLbl="bgShp" presStyleIdx="2" presStyleCnt="3"/>
      <dgm:spPr/>
    </dgm:pt>
    <dgm:pt modelId="{247D16B5-B31E-4B7C-A0E4-8F6AE2FEB139}" type="pres">
      <dgm:prSet presAssocID="{BF43E6B2-272B-48F5-AA3B-11520D27DC7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0FC62689-1947-4ECE-910F-8984173B6382}" type="pres">
      <dgm:prSet presAssocID="{BF43E6B2-272B-48F5-AA3B-11520D27DC7B}" presName="spaceRect" presStyleCnt="0"/>
      <dgm:spPr/>
    </dgm:pt>
    <dgm:pt modelId="{06510619-D1D4-4A08-86A8-6E734EDBCE08}" type="pres">
      <dgm:prSet presAssocID="{BF43E6B2-272B-48F5-AA3B-11520D27DC7B}" presName="parTx" presStyleLbl="revTx" presStyleIdx="2" presStyleCnt="3">
        <dgm:presLayoutVars>
          <dgm:chMax val="0"/>
          <dgm:chPref val="0"/>
        </dgm:presLayoutVars>
      </dgm:prSet>
      <dgm:spPr/>
    </dgm:pt>
  </dgm:ptLst>
  <dgm:cxnLst>
    <dgm:cxn modelId="{7020041F-62B0-43FE-9EC8-32DDCFFEC5D0}" srcId="{9D033235-66CD-41F3-B373-4DCA213E25FF}" destId="{098E078A-C2B5-40F2-B883-EE8A778D9935}" srcOrd="0" destOrd="0" parTransId="{973861BD-7531-480E-B317-C673990E491F}" sibTransId="{DFE1407C-BEAB-4494-83E9-03290C9FB344}"/>
    <dgm:cxn modelId="{FCCA7924-915D-4986-83C5-7140FF043C80}" type="presOf" srcId="{BF43E6B2-272B-48F5-AA3B-11520D27DC7B}" destId="{06510619-D1D4-4A08-86A8-6E734EDBCE08}" srcOrd="0" destOrd="0" presId="urn:microsoft.com/office/officeart/2018/2/layout/IconVerticalSolidList"/>
    <dgm:cxn modelId="{788A9477-A49D-469D-A85E-C4EFB8990D36}" srcId="{9D033235-66CD-41F3-B373-4DCA213E25FF}" destId="{BF43E6B2-272B-48F5-AA3B-11520D27DC7B}" srcOrd="2" destOrd="0" parTransId="{F31ABE14-4C32-4493-9481-47B39588D481}" sibTransId="{483673F9-60B6-41D2-8A15-6F5A06510B6F}"/>
    <dgm:cxn modelId="{B862F18E-B568-49AE-B56B-38FCD6D6D0EB}" type="presOf" srcId="{098E078A-C2B5-40F2-B883-EE8A778D9935}" destId="{714FDDEF-1907-4DAF-89A0-EE9C09C09BB0}" srcOrd="0" destOrd="0" presId="urn:microsoft.com/office/officeart/2018/2/layout/IconVerticalSolidList"/>
    <dgm:cxn modelId="{11D486C3-9121-4C61-8BAD-D5035D3D19B0}" type="presOf" srcId="{9D033235-66CD-41F3-B373-4DCA213E25FF}" destId="{0145811C-051B-4A91-B3BD-E63A121E6BEF}" srcOrd="0" destOrd="0" presId="urn:microsoft.com/office/officeart/2018/2/layout/IconVerticalSolidList"/>
    <dgm:cxn modelId="{18356DEF-22DA-432A-8FB4-DA5A2C935BA9}" srcId="{9D033235-66CD-41F3-B373-4DCA213E25FF}" destId="{6EE3690D-6F54-4B10-815D-1F5865250E9B}" srcOrd="1" destOrd="0" parTransId="{9763FF43-39B5-4D19-8F54-B309653A0C1F}" sibTransId="{64D39405-5652-452B-B481-2D0F5D19EE4D}"/>
    <dgm:cxn modelId="{AC3550FC-1ADF-477A-A53E-7F06A565DBF4}" type="presOf" srcId="{6EE3690D-6F54-4B10-815D-1F5865250E9B}" destId="{9F186BD2-C742-4B6E-9F17-BC773F8584CB}" srcOrd="0" destOrd="0" presId="urn:microsoft.com/office/officeart/2018/2/layout/IconVerticalSolidList"/>
    <dgm:cxn modelId="{F03A4BE4-F967-423A-9919-F149DCD1B135}" type="presParOf" srcId="{0145811C-051B-4A91-B3BD-E63A121E6BEF}" destId="{596CF0F6-154A-4D25-A87E-9AE0A4817B4C}" srcOrd="0" destOrd="0" presId="urn:microsoft.com/office/officeart/2018/2/layout/IconVerticalSolidList"/>
    <dgm:cxn modelId="{2FC55D6C-FFAB-427B-9EA5-1548D861CB35}" type="presParOf" srcId="{596CF0F6-154A-4D25-A87E-9AE0A4817B4C}" destId="{79803E68-A134-4D6B-810C-E8E838CBA93C}" srcOrd="0" destOrd="0" presId="urn:microsoft.com/office/officeart/2018/2/layout/IconVerticalSolidList"/>
    <dgm:cxn modelId="{3C2732D8-46CF-48F9-8B75-413EE9CDAE73}" type="presParOf" srcId="{596CF0F6-154A-4D25-A87E-9AE0A4817B4C}" destId="{58E610A6-046A-4517-9874-746D200CFF9D}" srcOrd="1" destOrd="0" presId="urn:microsoft.com/office/officeart/2018/2/layout/IconVerticalSolidList"/>
    <dgm:cxn modelId="{CFD841DB-B900-4442-A2B9-F0BD0910A31D}" type="presParOf" srcId="{596CF0F6-154A-4D25-A87E-9AE0A4817B4C}" destId="{7EC7B19E-C422-4BE6-B980-68A0411EB369}" srcOrd="2" destOrd="0" presId="urn:microsoft.com/office/officeart/2018/2/layout/IconVerticalSolidList"/>
    <dgm:cxn modelId="{50D00807-BFB6-42B9-8DD0-1C7028C95083}" type="presParOf" srcId="{596CF0F6-154A-4D25-A87E-9AE0A4817B4C}" destId="{714FDDEF-1907-4DAF-89A0-EE9C09C09BB0}" srcOrd="3" destOrd="0" presId="urn:microsoft.com/office/officeart/2018/2/layout/IconVerticalSolidList"/>
    <dgm:cxn modelId="{281BD542-B964-43D5-B6B0-E2C7F45EA689}" type="presParOf" srcId="{0145811C-051B-4A91-B3BD-E63A121E6BEF}" destId="{2348DE25-61E3-457C-B5F2-84F0DB2C91B9}" srcOrd="1" destOrd="0" presId="urn:microsoft.com/office/officeart/2018/2/layout/IconVerticalSolidList"/>
    <dgm:cxn modelId="{CC108149-7C45-4733-A08F-42B402119752}" type="presParOf" srcId="{0145811C-051B-4A91-B3BD-E63A121E6BEF}" destId="{0A5DBEBD-B71B-43BC-8BF6-6896E5D4CB25}" srcOrd="2" destOrd="0" presId="urn:microsoft.com/office/officeart/2018/2/layout/IconVerticalSolidList"/>
    <dgm:cxn modelId="{26AE0A76-9220-43C2-8798-EC3FC1D506DD}" type="presParOf" srcId="{0A5DBEBD-B71B-43BC-8BF6-6896E5D4CB25}" destId="{0C49B159-6682-420E-BC11-44743FAF805C}" srcOrd="0" destOrd="0" presId="urn:microsoft.com/office/officeart/2018/2/layout/IconVerticalSolidList"/>
    <dgm:cxn modelId="{47EA6DB5-21B1-45E1-828E-1DBF95FC15D0}" type="presParOf" srcId="{0A5DBEBD-B71B-43BC-8BF6-6896E5D4CB25}" destId="{F7C19496-FBA2-49B5-8476-656579DFEE00}" srcOrd="1" destOrd="0" presId="urn:microsoft.com/office/officeart/2018/2/layout/IconVerticalSolidList"/>
    <dgm:cxn modelId="{09FD81DD-13F5-4BA0-BC2A-B475F22BC8B7}" type="presParOf" srcId="{0A5DBEBD-B71B-43BC-8BF6-6896E5D4CB25}" destId="{7B806BF4-6CD5-45C8-BB8D-DFE96BDCCA0E}" srcOrd="2" destOrd="0" presId="urn:microsoft.com/office/officeart/2018/2/layout/IconVerticalSolidList"/>
    <dgm:cxn modelId="{BA7554D7-8829-4A71-B5FD-2074C7089B45}" type="presParOf" srcId="{0A5DBEBD-B71B-43BC-8BF6-6896E5D4CB25}" destId="{9F186BD2-C742-4B6E-9F17-BC773F8584CB}" srcOrd="3" destOrd="0" presId="urn:microsoft.com/office/officeart/2018/2/layout/IconVerticalSolidList"/>
    <dgm:cxn modelId="{9A50CF5D-F550-45AE-840B-915C22532F74}" type="presParOf" srcId="{0145811C-051B-4A91-B3BD-E63A121E6BEF}" destId="{68EB8DCF-871A-43A4-A421-E949894E6B84}" srcOrd="3" destOrd="0" presId="urn:microsoft.com/office/officeart/2018/2/layout/IconVerticalSolidList"/>
    <dgm:cxn modelId="{F472E80F-A0F6-4F83-BD9F-E423F01C0550}" type="presParOf" srcId="{0145811C-051B-4A91-B3BD-E63A121E6BEF}" destId="{392E1FCB-BC61-464F-A82A-52E35701CA28}" srcOrd="4" destOrd="0" presId="urn:microsoft.com/office/officeart/2018/2/layout/IconVerticalSolidList"/>
    <dgm:cxn modelId="{C025E76B-81ED-4CF2-A435-67F8073BF9AB}" type="presParOf" srcId="{392E1FCB-BC61-464F-A82A-52E35701CA28}" destId="{8969FDE6-01B9-4421-B73A-847CBB881B31}" srcOrd="0" destOrd="0" presId="urn:microsoft.com/office/officeart/2018/2/layout/IconVerticalSolidList"/>
    <dgm:cxn modelId="{AEAA0311-9374-4B7D-A059-3C83D9BF6C90}" type="presParOf" srcId="{392E1FCB-BC61-464F-A82A-52E35701CA28}" destId="{247D16B5-B31E-4B7C-A0E4-8F6AE2FEB139}" srcOrd="1" destOrd="0" presId="urn:microsoft.com/office/officeart/2018/2/layout/IconVerticalSolidList"/>
    <dgm:cxn modelId="{C3619F33-D8B1-4CAA-8730-957C256AECBB}" type="presParOf" srcId="{392E1FCB-BC61-464F-A82A-52E35701CA28}" destId="{0FC62689-1947-4ECE-910F-8984173B6382}" srcOrd="2" destOrd="0" presId="urn:microsoft.com/office/officeart/2018/2/layout/IconVerticalSolidList"/>
    <dgm:cxn modelId="{10364344-760B-4B64-B994-E7E89F4DE075}" type="presParOf" srcId="{392E1FCB-BC61-464F-A82A-52E35701CA28}" destId="{06510619-D1D4-4A08-86A8-6E734EDBCE0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0C771F-38C5-4A9D-ABFA-6D21EA98FB6F}">
      <dsp:nvSpPr>
        <dsp:cNvPr id="0" name=""/>
        <dsp:cNvSpPr/>
      </dsp:nvSpPr>
      <dsp:spPr>
        <a:xfrm>
          <a:off x="0" y="705"/>
          <a:ext cx="6668792" cy="16504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11C4F0-E7F7-4273-AF04-15E05205977A}">
      <dsp:nvSpPr>
        <dsp:cNvPr id="0" name=""/>
        <dsp:cNvSpPr/>
      </dsp:nvSpPr>
      <dsp:spPr>
        <a:xfrm>
          <a:off x="499262" y="372057"/>
          <a:ext cx="907749" cy="9077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5B60AB4-378A-40CF-8B86-5BD085FD911E}">
      <dsp:nvSpPr>
        <dsp:cNvPr id="0" name=""/>
        <dsp:cNvSpPr/>
      </dsp:nvSpPr>
      <dsp:spPr>
        <a:xfrm>
          <a:off x="1906274" y="705"/>
          <a:ext cx="4762517" cy="1650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73" tIns="174673" rIns="174673" bIns="174673" numCol="1" spcCol="1270" anchor="ctr" anchorCtr="0">
          <a:noAutofit/>
        </a:bodyPr>
        <a:lstStyle/>
        <a:p>
          <a:pPr marL="0" lvl="0" indent="0" algn="l" defTabSz="1022350">
            <a:lnSpc>
              <a:spcPct val="90000"/>
            </a:lnSpc>
            <a:spcBef>
              <a:spcPct val="0"/>
            </a:spcBef>
            <a:spcAft>
              <a:spcPct val="35000"/>
            </a:spcAft>
            <a:buNone/>
          </a:pPr>
          <a:r>
            <a:rPr lang="en-US" sz="2300" kern="1200"/>
            <a:t>When you hear this title, what are some ideas that come to mind? </a:t>
          </a:r>
        </a:p>
      </dsp:txBody>
      <dsp:txXfrm>
        <a:off x="1906274" y="705"/>
        <a:ext cx="4762517" cy="1650454"/>
      </dsp:txXfrm>
    </dsp:sp>
    <dsp:sp modelId="{F7F2ABE9-52DE-4B6B-BEB1-37896617DE02}">
      <dsp:nvSpPr>
        <dsp:cNvPr id="0" name=""/>
        <dsp:cNvSpPr/>
      </dsp:nvSpPr>
      <dsp:spPr>
        <a:xfrm>
          <a:off x="0" y="2063772"/>
          <a:ext cx="6668792" cy="16504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0ED019-EA18-4A33-BAE5-A5709F4C1E98}">
      <dsp:nvSpPr>
        <dsp:cNvPr id="0" name=""/>
        <dsp:cNvSpPr/>
      </dsp:nvSpPr>
      <dsp:spPr>
        <a:xfrm>
          <a:off x="499262" y="2435125"/>
          <a:ext cx="907749" cy="9077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CF1F430-5CDD-4E2C-94FF-D7A025011BDB}">
      <dsp:nvSpPr>
        <dsp:cNvPr id="0" name=""/>
        <dsp:cNvSpPr/>
      </dsp:nvSpPr>
      <dsp:spPr>
        <a:xfrm>
          <a:off x="1906274" y="2063772"/>
          <a:ext cx="4762517" cy="1650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73" tIns="174673" rIns="174673" bIns="174673" numCol="1" spcCol="1270" anchor="ctr" anchorCtr="0">
          <a:noAutofit/>
        </a:bodyPr>
        <a:lstStyle/>
        <a:p>
          <a:pPr marL="0" lvl="0" indent="0" algn="l" defTabSz="1022350">
            <a:lnSpc>
              <a:spcPct val="90000"/>
            </a:lnSpc>
            <a:spcBef>
              <a:spcPct val="0"/>
            </a:spcBef>
            <a:spcAft>
              <a:spcPct val="35000"/>
            </a:spcAft>
            <a:buNone/>
          </a:pPr>
          <a:r>
            <a:rPr lang="en-US" sz="2300" kern="1200"/>
            <a:t>Please take a moment to write one or two ideas on your notepad. </a:t>
          </a:r>
        </a:p>
      </dsp:txBody>
      <dsp:txXfrm>
        <a:off x="1906274" y="2063772"/>
        <a:ext cx="4762517" cy="1650454"/>
      </dsp:txXfrm>
    </dsp:sp>
    <dsp:sp modelId="{81C57FD1-C03A-4374-B155-8E1CC6A6BEFA}">
      <dsp:nvSpPr>
        <dsp:cNvPr id="0" name=""/>
        <dsp:cNvSpPr/>
      </dsp:nvSpPr>
      <dsp:spPr>
        <a:xfrm>
          <a:off x="0" y="4126840"/>
          <a:ext cx="6668792" cy="16504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342FFC-30D7-4975-A84A-EDA3AA0E55E6}">
      <dsp:nvSpPr>
        <dsp:cNvPr id="0" name=""/>
        <dsp:cNvSpPr/>
      </dsp:nvSpPr>
      <dsp:spPr>
        <a:xfrm>
          <a:off x="499262" y="4498192"/>
          <a:ext cx="907749" cy="9077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CAC12ED-F79F-4676-ABFA-F3706A55D43D}">
      <dsp:nvSpPr>
        <dsp:cNvPr id="0" name=""/>
        <dsp:cNvSpPr/>
      </dsp:nvSpPr>
      <dsp:spPr>
        <a:xfrm>
          <a:off x="1906274" y="4126840"/>
          <a:ext cx="4762517" cy="1650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73" tIns="174673" rIns="174673" bIns="174673" numCol="1" spcCol="1270" anchor="ctr" anchorCtr="0">
          <a:noAutofit/>
        </a:bodyPr>
        <a:lstStyle/>
        <a:p>
          <a:pPr marL="0" lvl="0" indent="0" algn="l" defTabSz="1022350">
            <a:lnSpc>
              <a:spcPct val="90000"/>
            </a:lnSpc>
            <a:spcBef>
              <a:spcPct val="0"/>
            </a:spcBef>
            <a:spcAft>
              <a:spcPct val="35000"/>
            </a:spcAft>
            <a:buNone/>
          </a:pPr>
          <a:r>
            <a:rPr lang="en-US" sz="2300" kern="1200"/>
            <a:t>We will share these ideas in the breakout room within the context of the material I present. </a:t>
          </a:r>
        </a:p>
      </dsp:txBody>
      <dsp:txXfrm>
        <a:off x="1906274" y="4126840"/>
        <a:ext cx="4762517" cy="16504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BC86E-5432-4050-8AE0-1056D06BB84F}">
      <dsp:nvSpPr>
        <dsp:cNvPr id="0" name=""/>
        <dsp:cNvSpPr/>
      </dsp:nvSpPr>
      <dsp:spPr>
        <a:xfrm>
          <a:off x="0" y="705"/>
          <a:ext cx="6668792" cy="16504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0D126D-2BB9-4A70-B700-ED5A856FF1A7}">
      <dsp:nvSpPr>
        <dsp:cNvPr id="0" name=""/>
        <dsp:cNvSpPr/>
      </dsp:nvSpPr>
      <dsp:spPr>
        <a:xfrm>
          <a:off x="499262" y="372057"/>
          <a:ext cx="907749" cy="9077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11B9250-E2AF-43AC-BA12-A1658B0A1CE0}">
      <dsp:nvSpPr>
        <dsp:cNvPr id="0" name=""/>
        <dsp:cNvSpPr/>
      </dsp:nvSpPr>
      <dsp:spPr>
        <a:xfrm>
          <a:off x="1906274" y="705"/>
          <a:ext cx="4762517" cy="1650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73" tIns="174673" rIns="174673" bIns="174673" numCol="1" spcCol="1270" anchor="ctr" anchorCtr="0">
          <a:noAutofit/>
        </a:bodyPr>
        <a:lstStyle/>
        <a:p>
          <a:pPr marL="0" lvl="0" indent="0" algn="l" defTabSz="1022350">
            <a:lnSpc>
              <a:spcPct val="90000"/>
            </a:lnSpc>
            <a:spcBef>
              <a:spcPct val="0"/>
            </a:spcBef>
            <a:spcAft>
              <a:spcPct val="35000"/>
            </a:spcAft>
            <a:buNone/>
          </a:pPr>
          <a:r>
            <a:rPr lang="en-US" sz="2300" kern="1200" dirty="0"/>
            <a:t>Ask students to copy a quote from the assigned homework or reading that resonates with them or challenges them. </a:t>
          </a:r>
        </a:p>
      </dsp:txBody>
      <dsp:txXfrm>
        <a:off x="1906274" y="705"/>
        <a:ext cx="4762517" cy="1650454"/>
      </dsp:txXfrm>
    </dsp:sp>
    <dsp:sp modelId="{E02890D6-526E-41E7-8ABE-99263BE83564}">
      <dsp:nvSpPr>
        <dsp:cNvPr id="0" name=""/>
        <dsp:cNvSpPr/>
      </dsp:nvSpPr>
      <dsp:spPr>
        <a:xfrm>
          <a:off x="0" y="2063772"/>
          <a:ext cx="6668792" cy="16504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93B209-064F-4A65-8E78-5C5DEA27694A}">
      <dsp:nvSpPr>
        <dsp:cNvPr id="0" name=""/>
        <dsp:cNvSpPr/>
      </dsp:nvSpPr>
      <dsp:spPr>
        <a:xfrm>
          <a:off x="499262" y="2435125"/>
          <a:ext cx="907749" cy="9077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FBC90F4-A203-433B-99F6-4BCFA266FD86}">
      <dsp:nvSpPr>
        <dsp:cNvPr id="0" name=""/>
        <dsp:cNvSpPr/>
      </dsp:nvSpPr>
      <dsp:spPr>
        <a:xfrm>
          <a:off x="1906274" y="2063772"/>
          <a:ext cx="4762517" cy="1650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73" tIns="174673" rIns="174673" bIns="174673" numCol="1" spcCol="1270" anchor="ctr" anchorCtr="0">
          <a:noAutofit/>
        </a:bodyPr>
        <a:lstStyle/>
        <a:p>
          <a:pPr marL="0" lvl="0" indent="0" algn="l" defTabSz="1022350">
            <a:lnSpc>
              <a:spcPct val="90000"/>
            </a:lnSpc>
            <a:spcBef>
              <a:spcPct val="0"/>
            </a:spcBef>
            <a:spcAft>
              <a:spcPct val="35000"/>
            </a:spcAft>
            <a:buNone/>
          </a:pPr>
          <a:r>
            <a:rPr lang="en-US" sz="2300" kern="1200" dirty="0"/>
            <a:t>Students form circles of 4-6 members and take turns sharing.</a:t>
          </a:r>
        </a:p>
      </dsp:txBody>
      <dsp:txXfrm>
        <a:off x="1906274" y="2063772"/>
        <a:ext cx="4762517" cy="1650454"/>
      </dsp:txXfrm>
    </dsp:sp>
    <dsp:sp modelId="{67B2B089-AE95-4F12-BC62-FFA206425590}">
      <dsp:nvSpPr>
        <dsp:cNvPr id="0" name=""/>
        <dsp:cNvSpPr/>
      </dsp:nvSpPr>
      <dsp:spPr>
        <a:xfrm>
          <a:off x="0" y="4126840"/>
          <a:ext cx="6668792" cy="16504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603A6A-7EF9-4A55-A772-89FD19FC9770}">
      <dsp:nvSpPr>
        <dsp:cNvPr id="0" name=""/>
        <dsp:cNvSpPr/>
      </dsp:nvSpPr>
      <dsp:spPr>
        <a:xfrm>
          <a:off x="499262" y="4498192"/>
          <a:ext cx="907749" cy="9077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274C891-2843-4ECA-9D79-118B4A11B812}">
      <dsp:nvSpPr>
        <dsp:cNvPr id="0" name=""/>
        <dsp:cNvSpPr/>
      </dsp:nvSpPr>
      <dsp:spPr>
        <a:xfrm>
          <a:off x="1906274" y="4126840"/>
          <a:ext cx="4762517" cy="1650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73" tIns="174673" rIns="174673" bIns="174673" numCol="1" spcCol="1270" anchor="ctr" anchorCtr="0">
          <a:noAutofit/>
        </a:bodyPr>
        <a:lstStyle/>
        <a:p>
          <a:pPr marL="0" lvl="0" indent="0" algn="l" defTabSz="1022350">
            <a:lnSpc>
              <a:spcPct val="90000"/>
            </a:lnSpc>
            <a:spcBef>
              <a:spcPct val="0"/>
            </a:spcBef>
            <a:spcAft>
              <a:spcPct val="35000"/>
            </a:spcAft>
            <a:buNone/>
          </a:pPr>
          <a:r>
            <a:rPr lang="en-US" sz="2300" kern="1200" dirty="0"/>
            <a:t>Representatives from each circle amplify the voices in their groups to launch class discussion.</a:t>
          </a:r>
        </a:p>
      </dsp:txBody>
      <dsp:txXfrm>
        <a:off x="1906274" y="4126840"/>
        <a:ext cx="4762517" cy="16504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A94C4-F8DE-42E8-BB65-FC364317F1C8}">
      <dsp:nvSpPr>
        <dsp:cNvPr id="0" name=""/>
        <dsp:cNvSpPr/>
      </dsp:nvSpPr>
      <dsp:spPr>
        <a:xfrm>
          <a:off x="0" y="705"/>
          <a:ext cx="6668792" cy="16504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67CFA3-16B7-4841-A8F2-DC8457030770}">
      <dsp:nvSpPr>
        <dsp:cNvPr id="0" name=""/>
        <dsp:cNvSpPr/>
      </dsp:nvSpPr>
      <dsp:spPr>
        <a:xfrm>
          <a:off x="499262" y="372057"/>
          <a:ext cx="907749" cy="9077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F2083F-A993-4CA3-AFF7-46234F170D04}">
      <dsp:nvSpPr>
        <dsp:cNvPr id="0" name=""/>
        <dsp:cNvSpPr/>
      </dsp:nvSpPr>
      <dsp:spPr>
        <a:xfrm>
          <a:off x="1906274" y="705"/>
          <a:ext cx="4762517" cy="1650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73" tIns="174673" rIns="174673" bIns="174673" numCol="1" spcCol="1270" anchor="ctr" anchorCtr="0">
          <a:noAutofit/>
        </a:bodyPr>
        <a:lstStyle/>
        <a:p>
          <a:pPr marL="0" lvl="0" indent="0" algn="l" defTabSz="977900">
            <a:lnSpc>
              <a:spcPct val="90000"/>
            </a:lnSpc>
            <a:spcBef>
              <a:spcPct val="0"/>
            </a:spcBef>
            <a:spcAft>
              <a:spcPct val="35000"/>
            </a:spcAft>
            <a:buNone/>
          </a:pPr>
          <a:r>
            <a:rPr lang="en-US" sz="2200" kern="1200" dirty="0"/>
            <a:t>When students share ideas aloud, capture their voices on the whiteboard.</a:t>
          </a:r>
        </a:p>
      </dsp:txBody>
      <dsp:txXfrm>
        <a:off x="1906274" y="705"/>
        <a:ext cx="4762517" cy="1650454"/>
      </dsp:txXfrm>
    </dsp:sp>
    <dsp:sp modelId="{692940D3-7388-4495-9551-88FCF4D7F4B3}">
      <dsp:nvSpPr>
        <dsp:cNvPr id="0" name=""/>
        <dsp:cNvSpPr/>
      </dsp:nvSpPr>
      <dsp:spPr>
        <a:xfrm>
          <a:off x="0" y="2063772"/>
          <a:ext cx="6668792" cy="16504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6E8717-24CC-4FAE-BB1A-C50DFC4ABF98}">
      <dsp:nvSpPr>
        <dsp:cNvPr id="0" name=""/>
        <dsp:cNvSpPr/>
      </dsp:nvSpPr>
      <dsp:spPr>
        <a:xfrm>
          <a:off x="499262" y="2435125"/>
          <a:ext cx="907749" cy="9077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6C86829-0C2C-4D7C-BA65-24F6A019A6E2}">
      <dsp:nvSpPr>
        <dsp:cNvPr id="0" name=""/>
        <dsp:cNvSpPr/>
      </dsp:nvSpPr>
      <dsp:spPr>
        <a:xfrm>
          <a:off x="1906274" y="2063772"/>
          <a:ext cx="4762517" cy="1650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73" tIns="174673" rIns="174673" bIns="174673" numCol="1" spcCol="1270" anchor="ctr" anchorCtr="0">
          <a:noAutofit/>
        </a:bodyPr>
        <a:lstStyle/>
        <a:p>
          <a:pPr marL="0" lvl="0" indent="0" algn="l" defTabSz="977900">
            <a:lnSpc>
              <a:spcPct val="90000"/>
            </a:lnSpc>
            <a:spcBef>
              <a:spcPct val="0"/>
            </a:spcBef>
            <a:spcAft>
              <a:spcPct val="35000"/>
            </a:spcAft>
            <a:buNone/>
          </a:pPr>
          <a:r>
            <a:rPr lang="en-US" sz="2200" kern="1200"/>
            <a:t>Curate their ideas into a meaningful process of inquiry.</a:t>
          </a:r>
        </a:p>
      </dsp:txBody>
      <dsp:txXfrm>
        <a:off x="1906274" y="2063772"/>
        <a:ext cx="4762517" cy="1650454"/>
      </dsp:txXfrm>
    </dsp:sp>
    <dsp:sp modelId="{6C7B03ED-AD29-4B37-B3C7-E20984C360C8}">
      <dsp:nvSpPr>
        <dsp:cNvPr id="0" name=""/>
        <dsp:cNvSpPr/>
      </dsp:nvSpPr>
      <dsp:spPr>
        <a:xfrm>
          <a:off x="0" y="4126840"/>
          <a:ext cx="6668792" cy="16504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B01449-A2C9-495C-AF62-58E53011E1D5}">
      <dsp:nvSpPr>
        <dsp:cNvPr id="0" name=""/>
        <dsp:cNvSpPr/>
      </dsp:nvSpPr>
      <dsp:spPr>
        <a:xfrm>
          <a:off x="499262" y="4498192"/>
          <a:ext cx="907749" cy="9077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24D9676-B897-4667-AF27-BADF0F182295}">
      <dsp:nvSpPr>
        <dsp:cNvPr id="0" name=""/>
        <dsp:cNvSpPr/>
      </dsp:nvSpPr>
      <dsp:spPr>
        <a:xfrm>
          <a:off x="1906274" y="4126840"/>
          <a:ext cx="4762517" cy="1650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73" tIns="174673" rIns="174673" bIns="174673" numCol="1" spcCol="1270" anchor="ctr" anchorCtr="0">
          <a:noAutofit/>
        </a:bodyPr>
        <a:lstStyle/>
        <a:p>
          <a:pPr marL="0" lvl="0" indent="0" algn="l" defTabSz="977900">
            <a:lnSpc>
              <a:spcPct val="90000"/>
            </a:lnSpc>
            <a:spcBef>
              <a:spcPct val="0"/>
            </a:spcBef>
            <a:spcAft>
              <a:spcPct val="35000"/>
            </a:spcAft>
            <a:buNone/>
          </a:pPr>
          <a:r>
            <a:rPr lang="en-US" sz="2200" kern="1200" dirty="0"/>
            <a:t>Draw connections, ask questions, and allow student voices to become a live text for all to study. We learn from each other.</a:t>
          </a:r>
        </a:p>
      </dsp:txBody>
      <dsp:txXfrm>
        <a:off x="1906274" y="4126840"/>
        <a:ext cx="4762517" cy="16504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803E68-A134-4D6B-810C-E8E838CBA93C}">
      <dsp:nvSpPr>
        <dsp:cNvPr id="0" name=""/>
        <dsp:cNvSpPr/>
      </dsp:nvSpPr>
      <dsp:spPr>
        <a:xfrm>
          <a:off x="0" y="705"/>
          <a:ext cx="6668792" cy="16504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E610A6-046A-4517-9874-746D200CFF9D}">
      <dsp:nvSpPr>
        <dsp:cNvPr id="0" name=""/>
        <dsp:cNvSpPr/>
      </dsp:nvSpPr>
      <dsp:spPr>
        <a:xfrm>
          <a:off x="499262" y="372057"/>
          <a:ext cx="907749" cy="9077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14FDDEF-1907-4DAF-89A0-EE9C09C09BB0}">
      <dsp:nvSpPr>
        <dsp:cNvPr id="0" name=""/>
        <dsp:cNvSpPr/>
      </dsp:nvSpPr>
      <dsp:spPr>
        <a:xfrm>
          <a:off x="1906274" y="705"/>
          <a:ext cx="4762517" cy="1650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73" tIns="174673" rIns="174673" bIns="174673" numCol="1" spcCol="1270" anchor="ctr" anchorCtr="0">
          <a:noAutofit/>
        </a:bodyPr>
        <a:lstStyle/>
        <a:p>
          <a:pPr marL="0" lvl="0" indent="0" algn="l" defTabSz="711200">
            <a:lnSpc>
              <a:spcPct val="90000"/>
            </a:lnSpc>
            <a:spcBef>
              <a:spcPct val="0"/>
            </a:spcBef>
            <a:spcAft>
              <a:spcPct val="35000"/>
            </a:spcAft>
            <a:buNone/>
          </a:pPr>
          <a:r>
            <a:rPr lang="en-US" sz="1600" b="1" kern="1200" dirty="0"/>
            <a:t>Step 1.</a:t>
          </a:r>
          <a:r>
            <a:rPr lang="en-US" sz="1600" kern="1200" dirty="0"/>
            <a:t> </a:t>
          </a:r>
          <a:r>
            <a:rPr lang="en-US" sz="1600" b="1" kern="1200" dirty="0"/>
            <a:t>Acknowledge the importance of representation--</a:t>
          </a:r>
          <a:r>
            <a:rPr lang="en-US" sz="1600" kern="1200" dirty="0"/>
            <a:t>of students seeing themselves and their experiences reflected in educational materials and that all students learn from non-white and non-Western perspectives.</a:t>
          </a:r>
        </a:p>
      </dsp:txBody>
      <dsp:txXfrm>
        <a:off x="1906274" y="705"/>
        <a:ext cx="4762517" cy="1650454"/>
      </dsp:txXfrm>
    </dsp:sp>
    <dsp:sp modelId="{0C49B159-6682-420E-BC11-44743FAF805C}">
      <dsp:nvSpPr>
        <dsp:cNvPr id="0" name=""/>
        <dsp:cNvSpPr/>
      </dsp:nvSpPr>
      <dsp:spPr>
        <a:xfrm>
          <a:off x="0" y="2063772"/>
          <a:ext cx="6668792" cy="16504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C19496-FBA2-49B5-8476-656579DFEE00}">
      <dsp:nvSpPr>
        <dsp:cNvPr id="0" name=""/>
        <dsp:cNvSpPr/>
      </dsp:nvSpPr>
      <dsp:spPr>
        <a:xfrm>
          <a:off x="499262" y="2435125"/>
          <a:ext cx="907749" cy="9077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F186BD2-C742-4B6E-9F17-BC773F8584CB}">
      <dsp:nvSpPr>
        <dsp:cNvPr id="0" name=""/>
        <dsp:cNvSpPr/>
      </dsp:nvSpPr>
      <dsp:spPr>
        <a:xfrm>
          <a:off x="1906274" y="2063772"/>
          <a:ext cx="4762517" cy="1650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73" tIns="174673" rIns="174673" bIns="174673" numCol="1" spcCol="1270" anchor="ctr" anchorCtr="0">
          <a:noAutofit/>
        </a:bodyPr>
        <a:lstStyle/>
        <a:p>
          <a:pPr marL="0" lvl="0" indent="0" algn="l" defTabSz="711200">
            <a:lnSpc>
              <a:spcPct val="90000"/>
            </a:lnSpc>
            <a:spcBef>
              <a:spcPct val="0"/>
            </a:spcBef>
            <a:spcAft>
              <a:spcPct val="35000"/>
            </a:spcAft>
            <a:buNone/>
          </a:pPr>
          <a:r>
            <a:rPr lang="en-US" sz="1600" b="1" kern="1200" dirty="0"/>
            <a:t>Step 2.</a:t>
          </a:r>
          <a:r>
            <a:rPr lang="en-US" sz="1600" kern="1200" dirty="0"/>
            <a:t> </a:t>
          </a:r>
          <a:r>
            <a:rPr lang="en-US" sz="1600" b="1" kern="1200" dirty="0"/>
            <a:t>Introduce at least one new voice per semester</a:t>
          </a:r>
          <a:r>
            <a:rPr lang="en-US" sz="1600" kern="1200" dirty="0"/>
            <a:t>, and likely, you are capable of more, if you’re willing to step into unknowing. </a:t>
          </a:r>
        </a:p>
      </dsp:txBody>
      <dsp:txXfrm>
        <a:off x="1906274" y="2063772"/>
        <a:ext cx="4762517" cy="1650454"/>
      </dsp:txXfrm>
    </dsp:sp>
    <dsp:sp modelId="{8969FDE6-01B9-4421-B73A-847CBB881B31}">
      <dsp:nvSpPr>
        <dsp:cNvPr id="0" name=""/>
        <dsp:cNvSpPr/>
      </dsp:nvSpPr>
      <dsp:spPr>
        <a:xfrm>
          <a:off x="0" y="4126840"/>
          <a:ext cx="6668792" cy="16504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7D16B5-B31E-4B7C-A0E4-8F6AE2FEB139}">
      <dsp:nvSpPr>
        <dsp:cNvPr id="0" name=""/>
        <dsp:cNvSpPr/>
      </dsp:nvSpPr>
      <dsp:spPr>
        <a:xfrm>
          <a:off x="499262" y="4498192"/>
          <a:ext cx="907749" cy="9077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6510619-D1D4-4A08-86A8-6E734EDBCE08}">
      <dsp:nvSpPr>
        <dsp:cNvPr id="0" name=""/>
        <dsp:cNvSpPr/>
      </dsp:nvSpPr>
      <dsp:spPr>
        <a:xfrm>
          <a:off x="1906274" y="4126840"/>
          <a:ext cx="4762517" cy="1650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73" tIns="174673" rIns="174673" bIns="174673" numCol="1" spcCol="1270" anchor="ctr" anchorCtr="0">
          <a:noAutofit/>
        </a:bodyPr>
        <a:lstStyle/>
        <a:p>
          <a:pPr marL="0" lvl="0" indent="0" algn="l" defTabSz="711200">
            <a:lnSpc>
              <a:spcPct val="90000"/>
            </a:lnSpc>
            <a:spcBef>
              <a:spcPct val="0"/>
            </a:spcBef>
            <a:spcAft>
              <a:spcPct val="35000"/>
            </a:spcAft>
            <a:buNone/>
          </a:pPr>
          <a:r>
            <a:rPr lang="en-US" sz="1600" b="1" kern="1200" dirty="0"/>
            <a:t>Step 3</a:t>
          </a:r>
          <a:r>
            <a:rPr lang="en-US" sz="1600" kern="1200" dirty="0"/>
            <a:t>. </a:t>
          </a:r>
          <a:r>
            <a:rPr lang="en-US" sz="1600" b="1" kern="1200" dirty="0"/>
            <a:t>Let go of control</a:t>
          </a:r>
          <a:r>
            <a:rPr lang="en-US" sz="1600" b="0" kern="1200" dirty="0"/>
            <a:t>.</a:t>
          </a:r>
          <a:r>
            <a:rPr lang="en-US" sz="1600" b="1" kern="1200" dirty="0"/>
            <a:t> </a:t>
          </a:r>
          <a:r>
            <a:rPr lang="en-US" sz="1600" kern="1200" dirty="0"/>
            <a:t>Let go of the need to be the master of every aspect of knowledge in your classroom. Accept that you don’t have every answer. Lecture less and inquire more. </a:t>
          </a:r>
        </a:p>
      </dsp:txBody>
      <dsp:txXfrm>
        <a:off x="1906274" y="4126840"/>
        <a:ext cx="4762517" cy="165045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8/14/22</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983328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8/14/22</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545782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8/14/22</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392452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8/14/22</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851408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8/14/22</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919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8/14/22</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389451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8/14/22</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948937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8/14/22</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4224889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8/14/22</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680635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8/14/22</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9627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8/14/22</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9787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8/14/22</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23964779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AEB7F98-32EC-40D3-89EE-C84330231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807DCA-BD3D-B24B-B0EB-F6E2E1EE3EF2}"/>
              </a:ext>
            </a:extLst>
          </p:cNvPr>
          <p:cNvSpPr>
            <a:spLocks noGrp="1"/>
          </p:cNvSpPr>
          <p:nvPr>
            <p:ph type="ctrTitle"/>
          </p:nvPr>
        </p:nvSpPr>
        <p:spPr>
          <a:xfrm>
            <a:off x="539750" y="536575"/>
            <a:ext cx="3892550" cy="1453003"/>
          </a:xfrm>
        </p:spPr>
        <p:txBody>
          <a:bodyPr vert="horz" wrap="square" lIns="91440" tIns="45720" rIns="91440" bIns="45720" rtlCol="0" anchor="b" anchorCtr="0">
            <a:normAutofit/>
          </a:bodyPr>
          <a:lstStyle/>
          <a:p>
            <a:r>
              <a:rPr lang="en-US" sz="4400" kern="1200" cap="none" spc="0" baseline="0" dirty="0">
                <a:solidFill>
                  <a:schemeClr val="tx1"/>
                </a:solidFill>
                <a:latin typeface="+mj-lt"/>
                <a:ea typeface="+mj-ea"/>
                <a:cs typeface="+mj-cs"/>
              </a:rPr>
              <a:t>A Pedagogy of Unknowing</a:t>
            </a:r>
          </a:p>
        </p:txBody>
      </p:sp>
      <p:cxnSp>
        <p:nvCxnSpPr>
          <p:cNvPr id="11" name="Straight Connector 10">
            <a:extLst>
              <a:ext uri="{FF2B5EF4-FFF2-40B4-BE49-F238E27FC236}">
                <a16:creationId xmlns:a16="http://schemas.microsoft.com/office/drawing/2014/main" id="{79A23555-9837-466D-9123-97B89F6CA1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160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E68BDC47-2A03-024D-B4E1-AD8C709C7AD8}"/>
              </a:ext>
            </a:extLst>
          </p:cNvPr>
          <p:cNvSpPr>
            <a:spLocks noGrp="1"/>
          </p:cNvSpPr>
          <p:nvPr>
            <p:ph type="subTitle" idx="1"/>
          </p:nvPr>
        </p:nvSpPr>
        <p:spPr>
          <a:xfrm>
            <a:off x="990000" y="2877018"/>
            <a:ext cx="2970000" cy="2901482"/>
          </a:xfrm>
        </p:spPr>
        <p:txBody>
          <a:bodyPr vert="horz" lIns="91440" tIns="45720" rIns="91440" bIns="45720" rtlCol="0">
            <a:normAutofit/>
          </a:bodyPr>
          <a:lstStyle/>
          <a:p>
            <a:pPr algn="l">
              <a:lnSpc>
                <a:spcPct val="140000"/>
              </a:lnSpc>
            </a:pPr>
            <a:r>
              <a:rPr lang="en-US" sz="2000" dirty="0"/>
              <a:t>By Leeann Hunter, PhD</a:t>
            </a:r>
          </a:p>
          <a:p>
            <a:pPr algn="l">
              <a:lnSpc>
                <a:spcPct val="140000"/>
              </a:lnSpc>
            </a:pPr>
            <a:r>
              <a:rPr lang="en-US" sz="1400" dirty="0"/>
              <a:t>Scholarly Associate Professor</a:t>
            </a:r>
          </a:p>
          <a:p>
            <a:pPr algn="l">
              <a:lnSpc>
                <a:spcPct val="140000"/>
              </a:lnSpc>
            </a:pPr>
            <a:r>
              <a:rPr lang="en-US" sz="1400" dirty="0"/>
              <a:t>Department of English</a:t>
            </a:r>
          </a:p>
          <a:p>
            <a:pPr algn="l">
              <a:lnSpc>
                <a:spcPct val="140000"/>
              </a:lnSpc>
            </a:pPr>
            <a:r>
              <a:rPr lang="en-US" sz="1400" dirty="0"/>
              <a:t>Washington State University</a:t>
            </a:r>
          </a:p>
        </p:txBody>
      </p:sp>
      <p:pic>
        <p:nvPicPr>
          <p:cNvPr id="4" name="Picture 3">
            <a:extLst>
              <a:ext uri="{FF2B5EF4-FFF2-40B4-BE49-F238E27FC236}">
                <a16:creationId xmlns:a16="http://schemas.microsoft.com/office/drawing/2014/main" id="{8991C94D-23B9-4B76-7C67-0AC876478844}"/>
              </a:ext>
            </a:extLst>
          </p:cNvPr>
          <p:cNvPicPr>
            <a:picLocks noChangeAspect="1"/>
          </p:cNvPicPr>
          <p:nvPr/>
        </p:nvPicPr>
        <p:blipFill rotWithShape="1">
          <a:blip r:embed="rId2"/>
          <a:srcRect l="28907" r="8260" b="2"/>
          <a:stretch/>
        </p:blipFill>
        <p:spPr>
          <a:xfrm>
            <a:off x="4979987" y="10"/>
            <a:ext cx="7212013" cy="6857990"/>
          </a:xfrm>
          <a:prstGeom prst="rect">
            <a:avLst/>
          </a:prstGeom>
        </p:spPr>
      </p:pic>
    </p:spTree>
    <p:extLst>
      <p:ext uri="{BB962C8B-B14F-4D97-AF65-F5344CB8AC3E}">
        <p14:creationId xmlns:p14="http://schemas.microsoft.com/office/powerpoint/2010/main" val="787712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6CDB09-44B7-BC47-96A2-F9DE3885688B}"/>
              </a:ext>
            </a:extLst>
          </p:cNvPr>
          <p:cNvSpPr>
            <a:spLocks noGrp="1"/>
          </p:cNvSpPr>
          <p:nvPr>
            <p:ph type="title"/>
          </p:nvPr>
        </p:nvSpPr>
        <p:spPr>
          <a:xfrm>
            <a:off x="765813" y="946800"/>
            <a:ext cx="3026573" cy="4689475"/>
          </a:xfrm>
        </p:spPr>
        <p:txBody>
          <a:bodyPr anchor="t">
            <a:normAutofit/>
          </a:bodyPr>
          <a:lstStyle/>
          <a:p>
            <a:r>
              <a:rPr lang="en-US" b="1" dirty="0"/>
              <a:t>Circles</a:t>
            </a:r>
            <a:br>
              <a:rPr lang="en-US" dirty="0"/>
            </a:br>
            <a:r>
              <a:rPr lang="en-US" sz="2800" dirty="0"/>
              <a:t>Every Student Speaks Every Day</a:t>
            </a:r>
            <a:br>
              <a:rPr lang="en-US" dirty="0"/>
            </a:br>
            <a:br>
              <a:rPr lang="en-US" dirty="0"/>
            </a:br>
            <a:r>
              <a:rPr lang="en-US" sz="2000" dirty="0"/>
              <a:t>“Any radical pedagogy must insist that everyone’s presence is acknowledged.”</a:t>
            </a:r>
            <a:br>
              <a:rPr lang="en-US" sz="2000" dirty="0"/>
            </a:br>
            <a:br>
              <a:rPr lang="en-US" sz="2000" dirty="0"/>
            </a:br>
            <a:r>
              <a:rPr lang="en-US" sz="1600" dirty="0"/>
              <a:t>—bell hooks, </a:t>
            </a:r>
            <a:r>
              <a:rPr lang="en-US" sz="1600" i="1" dirty="0"/>
              <a:t>Teaching to Transgress: Education as the Practice of Freedom</a:t>
            </a:r>
            <a:endParaRPr lang="en-US" dirty="0"/>
          </a:p>
        </p:txBody>
      </p:sp>
      <p:cxnSp>
        <p:nvCxnSpPr>
          <p:cNvPr id="11" name="Straight Connector 10">
            <a:extLst>
              <a:ext uri="{FF2B5EF4-FFF2-40B4-BE49-F238E27FC236}">
                <a16:creationId xmlns:a16="http://schemas.microsoft.com/office/drawing/2014/main" id="{9B4757C4-228A-47E5-94C8-058312AB27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3230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2C92424A-6A97-082D-756B-867AE11451DE}"/>
              </a:ext>
            </a:extLst>
          </p:cNvPr>
          <p:cNvGraphicFramePr>
            <a:graphicFrameLocks noGrp="1"/>
          </p:cNvGraphicFramePr>
          <p:nvPr>
            <p:ph idx="1"/>
            <p:extLst>
              <p:ext uri="{D42A27DB-BD31-4B8C-83A1-F6EECF244321}">
                <p14:modId xmlns:p14="http://schemas.microsoft.com/office/powerpoint/2010/main" val="3323011603"/>
              </p:ext>
            </p:extLst>
          </p:nvPr>
        </p:nvGraphicFramePr>
        <p:xfrm>
          <a:off x="4982215" y="537330"/>
          <a:ext cx="6668792" cy="577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3219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A14D2E-4BCD-E641-939F-19447048ADC2}"/>
              </a:ext>
            </a:extLst>
          </p:cNvPr>
          <p:cNvSpPr>
            <a:spLocks noGrp="1"/>
          </p:cNvSpPr>
          <p:nvPr>
            <p:ph type="title"/>
          </p:nvPr>
        </p:nvSpPr>
        <p:spPr>
          <a:xfrm>
            <a:off x="777246" y="946800"/>
            <a:ext cx="3015140" cy="4689475"/>
          </a:xfrm>
        </p:spPr>
        <p:txBody>
          <a:bodyPr anchor="t">
            <a:normAutofit/>
          </a:bodyPr>
          <a:lstStyle/>
          <a:p>
            <a:r>
              <a:rPr lang="en-US" b="1" dirty="0"/>
              <a:t>Whiteboards</a:t>
            </a:r>
            <a:br>
              <a:rPr lang="en-US" dirty="0"/>
            </a:br>
            <a:r>
              <a:rPr lang="en-US" sz="2800" dirty="0"/>
              <a:t>A Living Classroom</a:t>
            </a:r>
            <a:br>
              <a:rPr lang="en-US" sz="2800" dirty="0"/>
            </a:br>
            <a:br>
              <a:rPr lang="en-US" dirty="0"/>
            </a:br>
            <a:r>
              <a:rPr lang="en-US" sz="2000" dirty="0"/>
              <a:t>“Isn’t this the lesson of grass? Through reciprocity the gift is replenished. All of our flourishing is mutual.”</a:t>
            </a:r>
            <a:br>
              <a:rPr lang="en-US" sz="2000" dirty="0"/>
            </a:br>
            <a:br>
              <a:rPr lang="en-US" sz="2000" dirty="0"/>
            </a:br>
            <a:r>
              <a:rPr lang="en-US" sz="1600" dirty="0"/>
              <a:t>—Robin Wall Kimmerer, </a:t>
            </a:r>
            <a:r>
              <a:rPr lang="en-US" sz="1600" i="1" dirty="0"/>
              <a:t>Braiding Sweetgrass: Indigenous Wisdom, Scientific Knowledge, and the Teachings of Plants</a:t>
            </a:r>
            <a:endParaRPr lang="en-US" sz="2400" dirty="0"/>
          </a:p>
        </p:txBody>
      </p:sp>
      <p:cxnSp>
        <p:nvCxnSpPr>
          <p:cNvPr id="11" name="Straight Connector 10">
            <a:extLst>
              <a:ext uri="{FF2B5EF4-FFF2-40B4-BE49-F238E27FC236}">
                <a16:creationId xmlns:a16="http://schemas.microsoft.com/office/drawing/2014/main" id="{9B4757C4-228A-47E5-94C8-058312AB27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3230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1D8F906D-5DF0-50FE-0334-E3757832E66D}"/>
              </a:ext>
            </a:extLst>
          </p:cNvPr>
          <p:cNvGraphicFramePr>
            <a:graphicFrameLocks noGrp="1"/>
          </p:cNvGraphicFramePr>
          <p:nvPr>
            <p:ph idx="1"/>
            <p:extLst>
              <p:ext uri="{D42A27DB-BD31-4B8C-83A1-F6EECF244321}">
                <p14:modId xmlns:p14="http://schemas.microsoft.com/office/powerpoint/2010/main" val="724749361"/>
              </p:ext>
            </p:extLst>
          </p:nvPr>
        </p:nvGraphicFramePr>
        <p:xfrm>
          <a:off x="4982215" y="537330"/>
          <a:ext cx="6668792" cy="577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6229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F282A2-1A2F-9244-95CF-41314E3CD9AC}"/>
              </a:ext>
            </a:extLst>
          </p:cNvPr>
          <p:cNvSpPr>
            <a:spLocks noGrp="1"/>
          </p:cNvSpPr>
          <p:nvPr>
            <p:ph type="title"/>
          </p:nvPr>
        </p:nvSpPr>
        <p:spPr>
          <a:xfrm>
            <a:off x="662940" y="946800"/>
            <a:ext cx="3129446" cy="5122530"/>
          </a:xfrm>
        </p:spPr>
        <p:txBody>
          <a:bodyPr anchor="t">
            <a:normAutofit fontScale="90000"/>
          </a:bodyPr>
          <a:lstStyle/>
          <a:p>
            <a:r>
              <a:rPr lang="en-US" sz="3600" b="1" dirty="0"/>
              <a:t>Voices</a:t>
            </a:r>
            <a:br>
              <a:rPr lang="en-US" dirty="0"/>
            </a:br>
            <a:r>
              <a:rPr lang="en-US" sz="2700" dirty="0"/>
              <a:t>Centering Knowledge by BIPOC Voices</a:t>
            </a:r>
            <a:br>
              <a:rPr lang="en-US" dirty="0"/>
            </a:br>
            <a:br>
              <a:rPr lang="en-US" dirty="0"/>
            </a:br>
            <a:r>
              <a:rPr lang="en-US" sz="2200" dirty="0"/>
              <a:t>“I was so proud that she [my professor] was a black woman like me.…The true gift was that I didn’t have to create my own sense of belonging in her class.”</a:t>
            </a:r>
            <a:br>
              <a:rPr lang="en-US" sz="2200" dirty="0"/>
            </a:br>
            <a:br>
              <a:rPr lang="en-US" sz="2200" dirty="0"/>
            </a:br>
            <a:r>
              <a:rPr lang="en-US" sz="2200" dirty="0"/>
              <a:t>—</a:t>
            </a:r>
            <a:r>
              <a:rPr lang="en-US" sz="1800" dirty="0"/>
              <a:t>Austin Channing Brown, </a:t>
            </a:r>
            <a:r>
              <a:rPr lang="en-US" sz="1800" i="1" dirty="0"/>
              <a:t>I’m Still Here: Black Dignity in a World Made for Whiteness</a:t>
            </a:r>
            <a:r>
              <a:rPr lang="en-US" sz="1800" dirty="0"/>
              <a:t> </a:t>
            </a:r>
            <a:endParaRPr lang="en-US" dirty="0"/>
          </a:p>
        </p:txBody>
      </p:sp>
      <p:cxnSp>
        <p:nvCxnSpPr>
          <p:cNvPr id="11" name="Straight Connector 10">
            <a:extLst>
              <a:ext uri="{FF2B5EF4-FFF2-40B4-BE49-F238E27FC236}">
                <a16:creationId xmlns:a16="http://schemas.microsoft.com/office/drawing/2014/main" id="{9B4757C4-228A-47E5-94C8-058312AB27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3230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46E89600-D63E-B680-33E8-78283FAEF4DF}"/>
              </a:ext>
            </a:extLst>
          </p:cNvPr>
          <p:cNvGraphicFramePr>
            <a:graphicFrameLocks noGrp="1"/>
          </p:cNvGraphicFramePr>
          <p:nvPr>
            <p:ph idx="1"/>
            <p:extLst>
              <p:ext uri="{D42A27DB-BD31-4B8C-83A1-F6EECF244321}">
                <p14:modId xmlns:p14="http://schemas.microsoft.com/office/powerpoint/2010/main" val="2371347649"/>
              </p:ext>
            </p:extLst>
          </p:nvPr>
        </p:nvGraphicFramePr>
        <p:xfrm>
          <a:off x="4982215" y="537330"/>
          <a:ext cx="6668792" cy="577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71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6" name="Rectangle 8">
            <a:extLst>
              <a:ext uri="{FF2B5EF4-FFF2-40B4-BE49-F238E27FC236}">
                <a16:creationId xmlns:a16="http://schemas.microsoft.com/office/drawing/2014/main" id="{3D2EE047-566C-48D4-9F44-4BB3B58F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4FCAC0E-C89D-0F4A-A45E-DEE344568A38}"/>
              </a:ext>
            </a:extLst>
          </p:cNvPr>
          <p:cNvSpPr>
            <a:spLocks noGrp="1"/>
          </p:cNvSpPr>
          <p:nvPr>
            <p:ph type="title"/>
          </p:nvPr>
        </p:nvSpPr>
        <p:spPr>
          <a:xfrm>
            <a:off x="990000" y="945926"/>
            <a:ext cx="3531600" cy="2483074"/>
          </a:xfrm>
        </p:spPr>
        <p:txBody>
          <a:bodyPr anchor="t">
            <a:normAutofit/>
          </a:bodyPr>
          <a:lstStyle/>
          <a:p>
            <a:r>
              <a:rPr lang="en-US" dirty="0"/>
              <a:t>Questions for Reflection and Discussion</a:t>
            </a:r>
          </a:p>
        </p:txBody>
      </p:sp>
      <p:sp>
        <p:nvSpPr>
          <p:cNvPr id="3" name="Content Placeholder 2">
            <a:extLst>
              <a:ext uri="{FF2B5EF4-FFF2-40B4-BE49-F238E27FC236}">
                <a16:creationId xmlns:a16="http://schemas.microsoft.com/office/drawing/2014/main" id="{6AB57C97-C2AB-3644-865A-2742F6592749}"/>
              </a:ext>
            </a:extLst>
          </p:cNvPr>
          <p:cNvSpPr>
            <a:spLocks noGrp="1"/>
          </p:cNvSpPr>
          <p:nvPr>
            <p:ph idx="1"/>
          </p:nvPr>
        </p:nvSpPr>
        <p:spPr>
          <a:xfrm>
            <a:off x="4997457" y="935999"/>
            <a:ext cx="6114543" cy="4832975"/>
          </a:xfrm>
        </p:spPr>
        <p:txBody>
          <a:bodyPr>
            <a:normAutofit/>
          </a:bodyPr>
          <a:lstStyle/>
          <a:p>
            <a:r>
              <a:rPr lang="en-US" dirty="0"/>
              <a:t>What are some of the ways that you engage with a pedagogy of unknowing?</a:t>
            </a:r>
          </a:p>
          <a:p>
            <a:r>
              <a:rPr lang="en-US" dirty="0"/>
              <a:t>What would you build in a 1-credit class with 20 students and $5000? </a:t>
            </a:r>
          </a:p>
          <a:p>
            <a:r>
              <a:rPr lang="en-US" dirty="0"/>
              <a:t>What would you do with a teaching sabbatical? </a:t>
            </a:r>
          </a:p>
        </p:txBody>
      </p:sp>
      <p:grpSp>
        <p:nvGrpSpPr>
          <p:cNvPr id="177" name="Group 10">
            <a:extLst>
              <a:ext uri="{FF2B5EF4-FFF2-40B4-BE49-F238E27FC236}">
                <a16:creationId xmlns:a16="http://schemas.microsoft.com/office/drawing/2014/main" id="{B48EE24C-0DEE-4852-98D1-766934BDAA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H="1">
            <a:off x="1119768" y="3861832"/>
            <a:ext cx="1785984" cy="2211229"/>
            <a:chOff x="3125006" y="3171595"/>
            <a:chExt cx="1785984" cy="2211229"/>
          </a:xfrm>
        </p:grpSpPr>
        <p:grpSp>
          <p:nvGrpSpPr>
            <p:cNvPr id="12" name="Group 11">
              <a:extLst>
                <a:ext uri="{FF2B5EF4-FFF2-40B4-BE49-F238E27FC236}">
                  <a16:creationId xmlns:a16="http://schemas.microsoft.com/office/drawing/2014/main" id="{C6CBEAFE-2CF0-4684-B451-EB4CC26C1CA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78" name="Straight Connector 15">
                <a:extLst>
                  <a:ext uri="{FF2B5EF4-FFF2-40B4-BE49-F238E27FC236}">
                    <a16:creationId xmlns:a16="http://schemas.microsoft.com/office/drawing/2014/main" id="{8829D087-6E8C-49B4-8B14-A7322D6C92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9" name="Straight Connector 16">
                <a:extLst>
                  <a:ext uri="{FF2B5EF4-FFF2-40B4-BE49-F238E27FC236}">
                    <a16:creationId xmlns:a16="http://schemas.microsoft.com/office/drawing/2014/main" id="{806AD7EE-911D-452D-BB96-558319A672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80" name="Rectangle 30">
                <a:extLst>
                  <a:ext uri="{FF2B5EF4-FFF2-40B4-BE49-F238E27FC236}">
                    <a16:creationId xmlns:a16="http://schemas.microsoft.com/office/drawing/2014/main" id="{EFB3432A-F33E-4636-93EA-39E5DE75C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30">
                <a:extLst>
                  <a:ext uri="{FF2B5EF4-FFF2-40B4-BE49-F238E27FC236}">
                    <a16:creationId xmlns:a16="http://schemas.microsoft.com/office/drawing/2014/main" id="{201E85ED-EC70-4C1F-ADA1-385AFA3DB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596CFCCC-96DF-4A61-9E5D-558B1B94753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82" name="Freeform: Shape 13">
                <a:extLst>
                  <a:ext uri="{FF2B5EF4-FFF2-40B4-BE49-F238E27FC236}">
                    <a16:creationId xmlns:a16="http://schemas.microsoft.com/office/drawing/2014/main" id="{FC78AD6F-09CE-4B30-BD5B-385DC487E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83" name="Freeform: Shape 14">
                <a:extLst>
                  <a:ext uri="{FF2B5EF4-FFF2-40B4-BE49-F238E27FC236}">
                    <a16:creationId xmlns:a16="http://schemas.microsoft.com/office/drawing/2014/main" id="{5CE9B157-EB63-48A0-9199-65F4594C1C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spTree>
    <p:extLst>
      <p:ext uri="{BB962C8B-B14F-4D97-AF65-F5344CB8AC3E}">
        <p14:creationId xmlns:p14="http://schemas.microsoft.com/office/powerpoint/2010/main" val="1323340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AEB7F98-32EC-40D3-89EE-C84330231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807DCA-BD3D-B24B-B0EB-F6E2E1EE3EF2}"/>
              </a:ext>
            </a:extLst>
          </p:cNvPr>
          <p:cNvSpPr>
            <a:spLocks noGrp="1"/>
          </p:cNvSpPr>
          <p:nvPr>
            <p:ph type="ctrTitle"/>
          </p:nvPr>
        </p:nvSpPr>
        <p:spPr>
          <a:xfrm>
            <a:off x="539750" y="536575"/>
            <a:ext cx="3892550" cy="1453003"/>
          </a:xfrm>
        </p:spPr>
        <p:txBody>
          <a:bodyPr vert="horz" wrap="square" lIns="91440" tIns="45720" rIns="91440" bIns="45720" rtlCol="0" anchor="b" anchorCtr="0">
            <a:normAutofit/>
          </a:bodyPr>
          <a:lstStyle/>
          <a:p>
            <a:r>
              <a:rPr lang="en-US" sz="4400" kern="1200" cap="none" spc="0" baseline="0" dirty="0">
                <a:solidFill>
                  <a:schemeClr val="tx1"/>
                </a:solidFill>
                <a:latin typeface="+mj-lt"/>
                <a:ea typeface="+mj-ea"/>
                <a:cs typeface="+mj-cs"/>
              </a:rPr>
              <a:t>A Pedagogy of Unknowing</a:t>
            </a:r>
          </a:p>
        </p:txBody>
      </p:sp>
      <p:cxnSp>
        <p:nvCxnSpPr>
          <p:cNvPr id="11" name="Straight Connector 10">
            <a:extLst>
              <a:ext uri="{FF2B5EF4-FFF2-40B4-BE49-F238E27FC236}">
                <a16:creationId xmlns:a16="http://schemas.microsoft.com/office/drawing/2014/main" id="{79A23555-9837-466D-9123-97B89F6CA1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160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E68BDC47-2A03-024D-B4E1-AD8C709C7AD8}"/>
              </a:ext>
            </a:extLst>
          </p:cNvPr>
          <p:cNvSpPr>
            <a:spLocks noGrp="1"/>
          </p:cNvSpPr>
          <p:nvPr>
            <p:ph type="subTitle" idx="1"/>
          </p:nvPr>
        </p:nvSpPr>
        <p:spPr>
          <a:xfrm>
            <a:off x="990000" y="2877018"/>
            <a:ext cx="2970000" cy="2901482"/>
          </a:xfrm>
        </p:spPr>
        <p:txBody>
          <a:bodyPr vert="horz" lIns="91440" tIns="45720" rIns="91440" bIns="45720" rtlCol="0">
            <a:normAutofit/>
          </a:bodyPr>
          <a:lstStyle/>
          <a:p>
            <a:pPr algn="l">
              <a:lnSpc>
                <a:spcPct val="140000"/>
              </a:lnSpc>
            </a:pPr>
            <a:r>
              <a:rPr lang="en-US" sz="2000" dirty="0"/>
              <a:t>By Leeann Hunter, PhD</a:t>
            </a:r>
          </a:p>
          <a:p>
            <a:pPr algn="l">
              <a:lnSpc>
                <a:spcPct val="140000"/>
              </a:lnSpc>
            </a:pPr>
            <a:r>
              <a:rPr lang="en-US" sz="1400" dirty="0"/>
              <a:t>Scholarly Associate Professor</a:t>
            </a:r>
          </a:p>
          <a:p>
            <a:pPr algn="l">
              <a:lnSpc>
                <a:spcPct val="140000"/>
              </a:lnSpc>
            </a:pPr>
            <a:r>
              <a:rPr lang="en-US" sz="1400" dirty="0"/>
              <a:t>Department of English</a:t>
            </a:r>
          </a:p>
          <a:p>
            <a:pPr algn="l">
              <a:lnSpc>
                <a:spcPct val="140000"/>
              </a:lnSpc>
            </a:pPr>
            <a:r>
              <a:rPr lang="en-US" sz="1400" dirty="0"/>
              <a:t>Washington State University</a:t>
            </a:r>
          </a:p>
        </p:txBody>
      </p:sp>
      <p:pic>
        <p:nvPicPr>
          <p:cNvPr id="4" name="Picture 3">
            <a:extLst>
              <a:ext uri="{FF2B5EF4-FFF2-40B4-BE49-F238E27FC236}">
                <a16:creationId xmlns:a16="http://schemas.microsoft.com/office/drawing/2014/main" id="{8991C94D-23B9-4B76-7C67-0AC876478844}"/>
              </a:ext>
            </a:extLst>
          </p:cNvPr>
          <p:cNvPicPr>
            <a:picLocks noChangeAspect="1"/>
          </p:cNvPicPr>
          <p:nvPr/>
        </p:nvPicPr>
        <p:blipFill rotWithShape="1">
          <a:blip r:embed="rId2"/>
          <a:srcRect l="28907" r="8260" b="2"/>
          <a:stretch/>
        </p:blipFill>
        <p:spPr>
          <a:xfrm>
            <a:off x="4979987" y="10"/>
            <a:ext cx="7212013" cy="6857990"/>
          </a:xfrm>
          <a:prstGeom prst="rect">
            <a:avLst/>
          </a:prstGeom>
        </p:spPr>
      </p:pic>
      <p:sp>
        <p:nvSpPr>
          <p:cNvPr id="5" name="TextBox 4">
            <a:extLst>
              <a:ext uri="{FF2B5EF4-FFF2-40B4-BE49-F238E27FC236}">
                <a16:creationId xmlns:a16="http://schemas.microsoft.com/office/drawing/2014/main" id="{B11B6DD5-CBAF-B242-BEB6-2A09E3DC435B}"/>
              </a:ext>
            </a:extLst>
          </p:cNvPr>
          <p:cNvSpPr txBox="1"/>
          <p:nvPr/>
        </p:nvSpPr>
        <p:spPr>
          <a:xfrm>
            <a:off x="6067404" y="612844"/>
            <a:ext cx="5197434" cy="5909310"/>
          </a:xfrm>
          <a:prstGeom prst="rect">
            <a:avLst/>
          </a:prstGeom>
          <a:solidFill>
            <a:schemeClr val="bg1">
              <a:alpha val="69496"/>
            </a:schemeClr>
          </a:solidFill>
        </p:spPr>
        <p:txBody>
          <a:bodyPr wrap="square" rtlCol="0">
            <a:spAutoFit/>
          </a:bodyPr>
          <a:lstStyle/>
          <a:p>
            <a:r>
              <a:rPr lang="en-US" b="1" dirty="0"/>
              <a:t>Acknowledgements</a:t>
            </a:r>
          </a:p>
          <a:p>
            <a:r>
              <a:rPr lang="en-US" dirty="0"/>
              <a:t>I express gratitude for all those who have played a role in educating me to become a more inclusive teacher willing to question authority and expertise in the classroom. Primarily, I thank the </a:t>
            </a:r>
            <a:r>
              <a:rPr lang="en-US" b="1" dirty="0"/>
              <a:t>countless undergraduate students </a:t>
            </a:r>
            <a:r>
              <a:rPr lang="en-US" dirty="0"/>
              <a:t>who have challenged me and who have shown me the importance of representation in class materials. I thank the graduate students—namely, </a:t>
            </a:r>
            <a:r>
              <a:rPr lang="en-US" b="1" dirty="0" err="1"/>
              <a:t>Nazua</a:t>
            </a:r>
            <a:r>
              <a:rPr lang="en-US" b="1" dirty="0"/>
              <a:t> Idris</a:t>
            </a:r>
            <a:r>
              <a:rPr lang="en-US" dirty="0"/>
              <a:t>, </a:t>
            </a:r>
            <a:r>
              <a:rPr lang="en-US" b="1" dirty="0"/>
              <a:t>Ras Tanvir</a:t>
            </a:r>
            <a:r>
              <a:rPr lang="en-US" dirty="0"/>
              <a:t>, and </a:t>
            </a:r>
            <a:r>
              <a:rPr lang="en-US" b="1" dirty="0"/>
              <a:t>Heather Ramos</a:t>
            </a:r>
            <a:r>
              <a:rPr lang="en-US" dirty="0"/>
              <a:t>, who have likewise pushed me in more critical ways to become more inclusive. I’m grateful for my colleagues </a:t>
            </a:r>
            <a:r>
              <a:rPr lang="en-US" b="1" dirty="0"/>
              <a:t>Anna Plemons</a:t>
            </a:r>
            <a:r>
              <a:rPr lang="en-US" dirty="0"/>
              <a:t>, </a:t>
            </a:r>
            <a:r>
              <a:rPr lang="en-US" b="1" dirty="0"/>
              <a:t>Ashley Boyd</a:t>
            </a:r>
            <a:r>
              <a:rPr lang="en-US" dirty="0"/>
              <a:t>, </a:t>
            </a:r>
            <a:r>
              <a:rPr lang="en-US" b="1" dirty="0"/>
              <a:t>Desiree Hellegers</a:t>
            </a:r>
            <a:r>
              <a:rPr lang="en-US" dirty="0"/>
              <a:t>, and </a:t>
            </a:r>
            <a:r>
              <a:rPr lang="en-US" b="1" dirty="0"/>
              <a:t>Pavithra Narayanan</a:t>
            </a:r>
            <a:r>
              <a:rPr lang="en-US" dirty="0"/>
              <a:t>, who serve as role models to me. I appreciate the guidance I received from visiting scholar </a:t>
            </a:r>
            <a:r>
              <a:rPr lang="en-US" b="1" dirty="0"/>
              <a:t>Reginald Wilburn</a:t>
            </a:r>
            <a:r>
              <a:rPr lang="en-US" dirty="0"/>
              <a:t>, who launched me on my journey, and the mindfulness-based anti-racism training of </a:t>
            </a:r>
            <a:r>
              <a:rPr lang="en-US" b="1" dirty="0"/>
              <a:t>Trymaine Gaither</a:t>
            </a:r>
            <a:r>
              <a:rPr lang="en-US" dirty="0"/>
              <a:t>, who has shown me the value of bringing others on this journey with me. </a:t>
            </a:r>
          </a:p>
        </p:txBody>
      </p:sp>
    </p:spTree>
    <p:extLst>
      <p:ext uri="{BB962C8B-B14F-4D97-AF65-F5344CB8AC3E}">
        <p14:creationId xmlns:p14="http://schemas.microsoft.com/office/powerpoint/2010/main" val="4235430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4" name="Rectangle 113">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CA398B-655C-864C-A7EF-AB0CC0FB5E6E}"/>
              </a:ext>
            </a:extLst>
          </p:cNvPr>
          <p:cNvSpPr>
            <a:spLocks noGrp="1"/>
          </p:cNvSpPr>
          <p:nvPr>
            <p:ph type="title"/>
          </p:nvPr>
        </p:nvSpPr>
        <p:spPr>
          <a:xfrm>
            <a:off x="990000" y="946800"/>
            <a:ext cx="2802386" cy="4689475"/>
          </a:xfrm>
        </p:spPr>
        <p:txBody>
          <a:bodyPr anchor="t">
            <a:normAutofit/>
          </a:bodyPr>
          <a:lstStyle/>
          <a:p>
            <a:pPr algn="ctr"/>
            <a:r>
              <a:rPr lang="en-US" dirty="0"/>
              <a:t>A Pedagogy of Unknowing</a:t>
            </a:r>
          </a:p>
        </p:txBody>
      </p:sp>
      <p:cxnSp>
        <p:nvCxnSpPr>
          <p:cNvPr id="116" name="Straight Connector 115">
            <a:extLst>
              <a:ext uri="{FF2B5EF4-FFF2-40B4-BE49-F238E27FC236}">
                <a16:creationId xmlns:a16="http://schemas.microsoft.com/office/drawing/2014/main" id="{9B4757C4-228A-47E5-94C8-058312AB27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3230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110" name="Content Placeholder 2">
            <a:extLst>
              <a:ext uri="{FF2B5EF4-FFF2-40B4-BE49-F238E27FC236}">
                <a16:creationId xmlns:a16="http://schemas.microsoft.com/office/drawing/2014/main" id="{5C69BBA5-49BF-4869-492B-9823191E5A41}"/>
              </a:ext>
            </a:extLst>
          </p:cNvPr>
          <p:cNvGraphicFramePr>
            <a:graphicFrameLocks noGrp="1"/>
          </p:cNvGraphicFramePr>
          <p:nvPr>
            <p:ph idx="1"/>
            <p:extLst>
              <p:ext uri="{D42A27DB-BD31-4B8C-83A1-F6EECF244321}">
                <p14:modId xmlns:p14="http://schemas.microsoft.com/office/powerpoint/2010/main" val="8497961"/>
              </p:ext>
            </p:extLst>
          </p:nvPr>
        </p:nvGraphicFramePr>
        <p:xfrm>
          <a:off x="4982215" y="537330"/>
          <a:ext cx="6668792" cy="577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1060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12BA64-F55B-984B-A3CC-CA640824A27D}"/>
              </a:ext>
            </a:extLst>
          </p:cNvPr>
          <p:cNvSpPr>
            <a:spLocks noGrp="1"/>
          </p:cNvSpPr>
          <p:nvPr>
            <p:ph type="title"/>
          </p:nvPr>
        </p:nvSpPr>
        <p:spPr/>
        <p:txBody>
          <a:bodyPr/>
          <a:lstStyle/>
          <a:p>
            <a:r>
              <a:rPr lang="en-US" dirty="0"/>
              <a:t>Navigating Expertise and Unknowing</a:t>
            </a:r>
          </a:p>
        </p:txBody>
      </p:sp>
      <p:sp>
        <p:nvSpPr>
          <p:cNvPr id="5" name="Text Placeholder 4">
            <a:extLst>
              <a:ext uri="{FF2B5EF4-FFF2-40B4-BE49-F238E27FC236}">
                <a16:creationId xmlns:a16="http://schemas.microsoft.com/office/drawing/2014/main" id="{19E5090A-1E3D-3146-BB0D-76B2222817CE}"/>
              </a:ext>
            </a:extLst>
          </p:cNvPr>
          <p:cNvSpPr>
            <a:spLocks noGrp="1"/>
          </p:cNvSpPr>
          <p:nvPr>
            <p:ph type="body" idx="1"/>
          </p:nvPr>
        </p:nvSpPr>
        <p:spPr/>
        <p:txBody>
          <a:bodyPr/>
          <a:lstStyle/>
          <a:p>
            <a:r>
              <a:rPr lang="en-US" dirty="0"/>
              <a:t>My Expertise</a:t>
            </a:r>
          </a:p>
        </p:txBody>
      </p:sp>
      <p:sp>
        <p:nvSpPr>
          <p:cNvPr id="6" name="Content Placeholder 5">
            <a:extLst>
              <a:ext uri="{FF2B5EF4-FFF2-40B4-BE49-F238E27FC236}">
                <a16:creationId xmlns:a16="http://schemas.microsoft.com/office/drawing/2014/main" id="{C52246AC-9F32-1E48-8E47-6608EABA6086}"/>
              </a:ext>
            </a:extLst>
          </p:cNvPr>
          <p:cNvSpPr>
            <a:spLocks noGrp="1"/>
          </p:cNvSpPr>
          <p:nvPr>
            <p:ph sz="half" idx="2"/>
          </p:nvPr>
        </p:nvSpPr>
        <p:spPr/>
        <p:txBody>
          <a:bodyPr>
            <a:normAutofit lnSpcReduction="10000"/>
          </a:bodyPr>
          <a:lstStyle/>
          <a:p>
            <a:r>
              <a:rPr lang="en-US" dirty="0"/>
              <a:t>Scholar in Victorian literature, namely in questions of gender, class, work, and economics</a:t>
            </a:r>
          </a:p>
          <a:p>
            <a:r>
              <a:rPr lang="en-US" dirty="0"/>
              <a:t>Experience as a Child of Deaf Adults (C.O.D.A.), with interests in questions of voice, expression, language, and listening</a:t>
            </a:r>
          </a:p>
        </p:txBody>
      </p:sp>
      <p:sp>
        <p:nvSpPr>
          <p:cNvPr id="7" name="Text Placeholder 6">
            <a:extLst>
              <a:ext uri="{FF2B5EF4-FFF2-40B4-BE49-F238E27FC236}">
                <a16:creationId xmlns:a16="http://schemas.microsoft.com/office/drawing/2014/main" id="{C7D14EDD-D141-9C4B-AAA4-61BCDD3EB5F2}"/>
              </a:ext>
            </a:extLst>
          </p:cNvPr>
          <p:cNvSpPr>
            <a:spLocks noGrp="1"/>
          </p:cNvSpPr>
          <p:nvPr>
            <p:ph type="body" sz="quarter" idx="3"/>
          </p:nvPr>
        </p:nvSpPr>
        <p:spPr/>
        <p:txBody>
          <a:bodyPr/>
          <a:lstStyle/>
          <a:p>
            <a:r>
              <a:rPr lang="en-US" dirty="0"/>
              <a:t>My Explorations in Unknowing</a:t>
            </a:r>
          </a:p>
        </p:txBody>
      </p:sp>
      <p:sp>
        <p:nvSpPr>
          <p:cNvPr id="8" name="Content Placeholder 7">
            <a:extLst>
              <a:ext uri="{FF2B5EF4-FFF2-40B4-BE49-F238E27FC236}">
                <a16:creationId xmlns:a16="http://schemas.microsoft.com/office/drawing/2014/main" id="{943C5756-E6E8-4943-A24E-8FDD962B400A}"/>
              </a:ext>
            </a:extLst>
          </p:cNvPr>
          <p:cNvSpPr>
            <a:spLocks noGrp="1"/>
          </p:cNvSpPr>
          <p:nvPr>
            <p:ph sz="quarter" idx="4"/>
          </p:nvPr>
        </p:nvSpPr>
        <p:spPr/>
        <p:txBody>
          <a:bodyPr>
            <a:normAutofit/>
          </a:bodyPr>
          <a:lstStyle/>
          <a:p>
            <a:r>
              <a:rPr lang="en-US" dirty="0"/>
              <a:t>Indigenous Studies</a:t>
            </a:r>
          </a:p>
          <a:p>
            <a:r>
              <a:rPr lang="en-US" dirty="0"/>
              <a:t>Writers of Color</a:t>
            </a:r>
          </a:p>
          <a:p>
            <a:r>
              <a:rPr lang="en-US" dirty="0"/>
              <a:t>Literature and Ecology</a:t>
            </a:r>
          </a:p>
          <a:p>
            <a:r>
              <a:rPr lang="en-US" dirty="0"/>
              <a:t>Decolonization</a:t>
            </a:r>
          </a:p>
          <a:p>
            <a:endParaRPr lang="en-US" dirty="0"/>
          </a:p>
        </p:txBody>
      </p:sp>
    </p:spTree>
    <p:extLst>
      <p:ext uri="{BB962C8B-B14F-4D97-AF65-F5344CB8AC3E}">
        <p14:creationId xmlns:p14="http://schemas.microsoft.com/office/powerpoint/2010/main" val="1825598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39577-8E6D-D045-81B4-2FC54F5EC685}"/>
              </a:ext>
            </a:extLst>
          </p:cNvPr>
          <p:cNvSpPr>
            <a:spLocks noGrp="1"/>
          </p:cNvSpPr>
          <p:nvPr>
            <p:ph type="title"/>
          </p:nvPr>
        </p:nvSpPr>
        <p:spPr/>
        <p:txBody>
          <a:bodyPr/>
          <a:lstStyle/>
          <a:p>
            <a:r>
              <a:rPr lang="en-US" dirty="0"/>
              <a:t>A Pedagogy of Unknowing</a:t>
            </a:r>
          </a:p>
        </p:txBody>
      </p:sp>
      <p:sp>
        <p:nvSpPr>
          <p:cNvPr id="3" name="Content Placeholder 2">
            <a:extLst>
              <a:ext uri="{FF2B5EF4-FFF2-40B4-BE49-F238E27FC236}">
                <a16:creationId xmlns:a16="http://schemas.microsoft.com/office/drawing/2014/main" id="{74E46F4F-0BFE-B542-A624-8B37DBA59EF8}"/>
              </a:ext>
            </a:extLst>
          </p:cNvPr>
          <p:cNvSpPr>
            <a:spLocks noGrp="1"/>
          </p:cNvSpPr>
          <p:nvPr>
            <p:ph idx="1"/>
          </p:nvPr>
        </p:nvSpPr>
        <p:spPr/>
        <p:txBody>
          <a:bodyPr/>
          <a:lstStyle/>
          <a:p>
            <a:pPr marL="0" lvl="0" indent="0">
              <a:buNone/>
            </a:pPr>
            <a:r>
              <a:rPr lang="en-US" dirty="0"/>
              <a:t>(1) </a:t>
            </a:r>
            <a:r>
              <a:rPr lang="en-US" b="1" dirty="0"/>
              <a:t>Dismantling the educational complex</a:t>
            </a:r>
            <a:r>
              <a:rPr lang="en-US" dirty="0"/>
              <a:t> by imaginatively re-inventing the experiences of teaching and learning</a:t>
            </a:r>
          </a:p>
          <a:p>
            <a:pPr marL="0" lvl="0" indent="0">
              <a:buNone/>
            </a:pPr>
            <a:r>
              <a:rPr lang="en-US" dirty="0"/>
              <a:t>(2) </a:t>
            </a:r>
            <a:r>
              <a:rPr lang="en-US" b="1" dirty="0"/>
              <a:t>Dismantling the assumptions we have about expertise </a:t>
            </a:r>
            <a:r>
              <a:rPr lang="en-US" dirty="0"/>
              <a:t>by fostering a culture of growth mindsets.</a:t>
            </a:r>
          </a:p>
          <a:p>
            <a:pPr marL="0" lvl="0" indent="0">
              <a:buNone/>
            </a:pPr>
            <a:r>
              <a:rPr lang="en-US" dirty="0"/>
              <a:t>(3) </a:t>
            </a:r>
            <a:r>
              <a:rPr lang="en-US" b="1" dirty="0"/>
              <a:t>Sustaining living classrooms where knowledge can grow </a:t>
            </a:r>
            <a:r>
              <a:rPr lang="en-US" dirty="0"/>
              <a:t>by creating systems of institutional support.</a:t>
            </a:r>
          </a:p>
          <a:p>
            <a:endParaRPr lang="en-US" dirty="0"/>
          </a:p>
        </p:txBody>
      </p:sp>
    </p:spTree>
    <p:extLst>
      <p:ext uri="{BB962C8B-B14F-4D97-AF65-F5344CB8AC3E}">
        <p14:creationId xmlns:p14="http://schemas.microsoft.com/office/powerpoint/2010/main" val="1764293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D2EE047-566C-48D4-9F44-4BB3B58F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C1572C-BA5C-0242-BE24-46F2FD915142}"/>
              </a:ext>
            </a:extLst>
          </p:cNvPr>
          <p:cNvSpPr>
            <a:spLocks noGrp="1"/>
          </p:cNvSpPr>
          <p:nvPr>
            <p:ph type="title"/>
          </p:nvPr>
        </p:nvSpPr>
        <p:spPr>
          <a:xfrm>
            <a:off x="990000" y="945926"/>
            <a:ext cx="3531600" cy="2483074"/>
          </a:xfrm>
        </p:spPr>
        <p:txBody>
          <a:bodyPr anchor="t">
            <a:normAutofit fontScale="90000"/>
          </a:bodyPr>
          <a:lstStyle/>
          <a:p>
            <a:r>
              <a:rPr lang="en-US" dirty="0"/>
              <a:t>Dismantling the Educational Complex:</a:t>
            </a:r>
            <a:br>
              <a:rPr lang="en-US" dirty="0"/>
            </a:br>
            <a:r>
              <a:rPr lang="en-US" dirty="0"/>
              <a:t>Supporting Student Well-Being</a:t>
            </a:r>
          </a:p>
        </p:txBody>
      </p:sp>
      <p:sp>
        <p:nvSpPr>
          <p:cNvPr id="3" name="Content Placeholder 2">
            <a:extLst>
              <a:ext uri="{FF2B5EF4-FFF2-40B4-BE49-F238E27FC236}">
                <a16:creationId xmlns:a16="http://schemas.microsoft.com/office/drawing/2014/main" id="{CA5DCE51-20E1-E549-B784-3C823ECEA535}"/>
              </a:ext>
            </a:extLst>
          </p:cNvPr>
          <p:cNvSpPr>
            <a:spLocks noGrp="1"/>
          </p:cNvSpPr>
          <p:nvPr>
            <p:ph idx="1"/>
          </p:nvPr>
        </p:nvSpPr>
        <p:spPr>
          <a:xfrm>
            <a:off x="4997457" y="935999"/>
            <a:ext cx="6114543" cy="4832975"/>
          </a:xfrm>
        </p:spPr>
        <p:txBody>
          <a:bodyPr>
            <a:normAutofit/>
          </a:bodyPr>
          <a:lstStyle/>
          <a:p>
            <a:pPr>
              <a:lnSpc>
                <a:spcPct val="140000"/>
              </a:lnSpc>
            </a:pPr>
            <a:r>
              <a:rPr lang="en-US" sz="1900" b="1" dirty="0"/>
              <a:t>What if there were a space where students could unlearn faulty assumptions about themselves? </a:t>
            </a:r>
            <a:r>
              <a:rPr lang="en-US" sz="1900" dirty="0"/>
              <a:t>Where they were not afraid to speak up, to take risks, to create and imagine new knowledge? </a:t>
            </a:r>
          </a:p>
          <a:p>
            <a:pPr>
              <a:lnSpc>
                <a:spcPct val="140000"/>
              </a:lnSpc>
            </a:pPr>
            <a:r>
              <a:rPr lang="en-US" sz="1900" dirty="0"/>
              <a:t>What if there were a space without exams and rubrics and grades? Where everyone was committed to supporting mutual wellness and to unearthing every individual’s greatest gifts? What might be built in such a space? </a:t>
            </a:r>
            <a:r>
              <a:rPr lang="en-US" sz="1900" b="1" dirty="0"/>
              <a:t>What would you build?</a:t>
            </a:r>
          </a:p>
          <a:p>
            <a:pPr>
              <a:lnSpc>
                <a:spcPct val="140000"/>
              </a:lnSpc>
            </a:pPr>
            <a:endParaRPr lang="en-US" sz="1900" dirty="0"/>
          </a:p>
        </p:txBody>
      </p:sp>
      <p:grpSp>
        <p:nvGrpSpPr>
          <p:cNvPr id="10" name="Group 9">
            <a:extLst>
              <a:ext uri="{FF2B5EF4-FFF2-40B4-BE49-F238E27FC236}">
                <a16:creationId xmlns:a16="http://schemas.microsoft.com/office/drawing/2014/main" id="{B48EE24C-0DEE-4852-98D1-766934BDAA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H="1">
            <a:off x="1119768" y="3861832"/>
            <a:ext cx="1785984" cy="2211229"/>
            <a:chOff x="3125006" y="3171595"/>
            <a:chExt cx="1785984" cy="2211229"/>
          </a:xfrm>
        </p:grpSpPr>
        <p:grpSp>
          <p:nvGrpSpPr>
            <p:cNvPr id="19" name="Group 10">
              <a:extLst>
                <a:ext uri="{FF2B5EF4-FFF2-40B4-BE49-F238E27FC236}">
                  <a16:creationId xmlns:a16="http://schemas.microsoft.com/office/drawing/2014/main" id="{C6CBEAFE-2CF0-4684-B451-EB4CC26C1CA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5" name="Straight Connector 14">
                <a:extLst>
                  <a:ext uri="{FF2B5EF4-FFF2-40B4-BE49-F238E27FC236}">
                    <a16:creationId xmlns:a16="http://schemas.microsoft.com/office/drawing/2014/main" id="{8829D087-6E8C-49B4-8B14-A7322D6C92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06AD7EE-911D-452D-BB96-558319A672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 name="Rectangle 30">
                <a:extLst>
                  <a:ext uri="{FF2B5EF4-FFF2-40B4-BE49-F238E27FC236}">
                    <a16:creationId xmlns:a16="http://schemas.microsoft.com/office/drawing/2014/main" id="{EFB3432A-F33E-4636-93EA-39E5DE75C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30">
                <a:extLst>
                  <a:ext uri="{FF2B5EF4-FFF2-40B4-BE49-F238E27FC236}">
                    <a16:creationId xmlns:a16="http://schemas.microsoft.com/office/drawing/2014/main" id="{201E85ED-EC70-4C1F-ADA1-385AFA3DB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596CFCCC-96DF-4A61-9E5D-558B1B94753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3" name="Freeform: Shape 12">
                <a:extLst>
                  <a:ext uri="{FF2B5EF4-FFF2-40B4-BE49-F238E27FC236}">
                    <a16:creationId xmlns:a16="http://schemas.microsoft.com/office/drawing/2014/main" id="{FC78AD6F-09CE-4B30-BD5B-385DC487E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4" name="Freeform: Shape 13">
                <a:extLst>
                  <a:ext uri="{FF2B5EF4-FFF2-40B4-BE49-F238E27FC236}">
                    <a16:creationId xmlns:a16="http://schemas.microsoft.com/office/drawing/2014/main" id="{5CE9B157-EB63-48A0-9199-65F4594C1C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spTree>
    <p:extLst>
      <p:ext uri="{BB962C8B-B14F-4D97-AF65-F5344CB8AC3E}">
        <p14:creationId xmlns:p14="http://schemas.microsoft.com/office/powerpoint/2010/main" val="3204481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D2EE047-566C-48D4-9F44-4BB3B58F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576F1D-CC3E-5841-BDAD-360FCCB3A2C8}"/>
              </a:ext>
            </a:extLst>
          </p:cNvPr>
          <p:cNvSpPr>
            <a:spLocks noGrp="1"/>
          </p:cNvSpPr>
          <p:nvPr>
            <p:ph type="title"/>
          </p:nvPr>
        </p:nvSpPr>
        <p:spPr>
          <a:xfrm>
            <a:off x="990000" y="945925"/>
            <a:ext cx="3531600" cy="3050144"/>
          </a:xfrm>
        </p:spPr>
        <p:txBody>
          <a:bodyPr anchor="t">
            <a:normAutofit fontScale="90000"/>
          </a:bodyPr>
          <a:lstStyle/>
          <a:p>
            <a:pPr>
              <a:lnSpc>
                <a:spcPct val="90000"/>
              </a:lnSpc>
            </a:pPr>
            <a:r>
              <a:rPr lang="en-US" sz="2700" b="1" dirty="0"/>
              <a:t>What would you build with a course release and the resources and the freedom to experiment?</a:t>
            </a:r>
            <a:br>
              <a:rPr lang="en-US" sz="2200" b="1" dirty="0"/>
            </a:br>
            <a:br>
              <a:rPr lang="en-US" sz="2000" b="1" dirty="0"/>
            </a:br>
            <a:r>
              <a:rPr lang="en-US" sz="2000" dirty="0"/>
              <a:t>I used my administrative course releases to build an experimental program to promote student resilience, wellness, and purpose.</a:t>
            </a:r>
            <a:br>
              <a:rPr lang="en-US" sz="2000" dirty="0"/>
            </a:br>
            <a:br>
              <a:rPr lang="en-US" sz="2000" dirty="0"/>
            </a:br>
            <a:r>
              <a:rPr lang="en-US" sz="2000" dirty="0"/>
              <a:t>The program evolved into a regular 3-credit class: “Quests and Callings.”</a:t>
            </a:r>
            <a:br>
              <a:rPr lang="en-US" sz="2400" dirty="0"/>
            </a:br>
            <a:br>
              <a:rPr lang="en-US" sz="2200" dirty="0"/>
            </a:br>
            <a:endParaRPr lang="en-US" sz="2200" dirty="0"/>
          </a:p>
        </p:txBody>
      </p:sp>
      <p:sp>
        <p:nvSpPr>
          <p:cNvPr id="9" name="Content Placeholder 8">
            <a:extLst>
              <a:ext uri="{FF2B5EF4-FFF2-40B4-BE49-F238E27FC236}">
                <a16:creationId xmlns:a16="http://schemas.microsoft.com/office/drawing/2014/main" id="{943E8B28-811C-FF40-849C-E2C88ADCBAE3}"/>
              </a:ext>
            </a:extLst>
          </p:cNvPr>
          <p:cNvSpPr>
            <a:spLocks noGrp="1"/>
          </p:cNvSpPr>
          <p:nvPr>
            <p:ph idx="1"/>
          </p:nvPr>
        </p:nvSpPr>
        <p:spPr>
          <a:xfrm>
            <a:off x="4997457" y="935999"/>
            <a:ext cx="6114543" cy="4832975"/>
          </a:xfrm>
        </p:spPr>
        <p:txBody>
          <a:bodyPr>
            <a:normAutofit/>
          </a:bodyPr>
          <a:lstStyle/>
          <a:p>
            <a:pPr marL="0" lvl="0" indent="0">
              <a:lnSpc>
                <a:spcPct val="140000"/>
              </a:lnSpc>
              <a:buNone/>
            </a:pPr>
            <a:r>
              <a:rPr lang="en-US" sz="1600" dirty="0"/>
              <a:t>STUDENT COMMENTS</a:t>
            </a:r>
          </a:p>
          <a:p>
            <a:pPr lvl="0">
              <a:lnSpc>
                <a:spcPct val="140000"/>
              </a:lnSpc>
            </a:pPr>
            <a:r>
              <a:rPr lang="en-US" sz="1600" dirty="0"/>
              <a:t>“This class made me cry, it was intimate, it was personal, and I felt like some of my best work came out of it.”</a:t>
            </a:r>
          </a:p>
          <a:p>
            <a:pPr lvl="0">
              <a:lnSpc>
                <a:spcPct val="140000"/>
              </a:lnSpc>
            </a:pPr>
            <a:r>
              <a:rPr lang="en-US" sz="1600" dirty="0"/>
              <a:t>“The discussions we had in class were some of the most significant in making me feel as though I was growing and developing as an individual and in my own life.” </a:t>
            </a:r>
          </a:p>
          <a:p>
            <a:pPr lvl="0">
              <a:lnSpc>
                <a:spcPct val="140000"/>
              </a:lnSpc>
            </a:pPr>
            <a:r>
              <a:rPr lang="en-US" sz="1600" dirty="0"/>
              <a:t>“I will never forget what I learned here. It goes beyond just English, beyond literature, beyond my degree—I learned something about myself. I learned something about how I want to live my life, the experiences I want to have, and the moving parts that will guide me along the way.”</a:t>
            </a:r>
          </a:p>
          <a:p>
            <a:pPr>
              <a:lnSpc>
                <a:spcPct val="140000"/>
              </a:lnSpc>
            </a:pPr>
            <a:endParaRPr lang="en-US" sz="1600" dirty="0"/>
          </a:p>
        </p:txBody>
      </p:sp>
      <p:grpSp>
        <p:nvGrpSpPr>
          <p:cNvPr id="16" name="Group 15">
            <a:extLst>
              <a:ext uri="{FF2B5EF4-FFF2-40B4-BE49-F238E27FC236}">
                <a16:creationId xmlns:a16="http://schemas.microsoft.com/office/drawing/2014/main" id="{B48EE24C-0DEE-4852-98D1-766934BDAA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H="1">
            <a:off x="1119768" y="3861832"/>
            <a:ext cx="1785984" cy="2211229"/>
            <a:chOff x="3125006" y="3171595"/>
            <a:chExt cx="1785984" cy="2211229"/>
          </a:xfrm>
        </p:grpSpPr>
        <p:grpSp>
          <p:nvGrpSpPr>
            <p:cNvPr id="17" name="Group 16">
              <a:extLst>
                <a:ext uri="{FF2B5EF4-FFF2-40B4-BE49-F238E27FC236}">
                  <a16:creationId xmlns:a16="http://schemas.microsoft.com/office/drawing/2014/main" id="{C6CBEAFE-2CF0-4684-B451-EB4CC26C1CA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1" name="Straight Connector 20">
                <a:extLst>
                  <a:ext uri="{FF2B5EF4-FFF2-40B4-BE49-F238E27FC236}">
                    <a16:creationId xmlns:a16="http://schemas.microsoft.com/office/drawing/2014/main" id="{8829D087-6E8C-49B4-8B14-A7322D6C92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06AD7EE-911D-452D-BB96-558319A672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3" name="Rectangle 30">
                <a:extLst>
                  <a:ext uri="{FF2B5EF4-FFF2-40B4-BE49-F238E27FC236}">
                    <a16:creationId xmlns:a16="http://schemas.microsoft.com/office/drawing/2014/main" id="{EFB3432A-F33E-4636-93EA-39E5DE75C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30">
                <a:extLst>
                  <a:ext uri="{FF2B5EF4-FFF2-40B4-BE49-F238E27FC236}">
                    <a16:creationId xmlns:a16="http://schemas.microsoft.com/office/drawing/2014/main" id="{201E85ED-EC70-4C1F-ADA1-385AFA3DB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596CFCCC-96DF-4A61-9E5D-558B1B94753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9" name="Freeform: Shape 18">
                <a:extLst>
                  <a:ext uri="{FF2B5EF4-FFF2-40B4-BE49-F238E27FC236}">
                    <a16:creationId xmlns:a16="http://schemas.microsoft.com/office/drawing/2014/main" id="{FC78AD6F-09CE-4B30-BD5B-385DC487E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0" name="Freeform: Shape 19">
                <a:extLst>
                  <a:ext uri="{FF2B5EF4-FFF2-40B4-BE49-F238E27FC236}">
                    <a16:creationId xmlns:a16="http://schemas.microsoft.com/office/drawing/2014/main" id="{5CE9B157-EB63-48A0-9199-65F4594C1C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spTree>
    <p:extLst>
      <p:ext uri="{BB962C8B-B14F-4D97-AF65-F5344CB8AC3E}">
        <p14:creationId xmlns:p14="http://schemas.microsoft.com/office/powerpoint/2010/main" val="3610911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6" name="Rectangle 205">
            <a:extLst>
              <a:ext uri="{FF2B5EF4-FFF2-40B4-BE49-F238E27FC236}">
                <a16:creationId xmlns:a16="http://schemas.microsoft.com/office/drawing/2014/main" id="{3D2EE047-566C-48D4-9F44-4BB3B58F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6CFD81-3AE8-CF42-A5F7-562C20ACE25F}"/>
              </a:ext>
            </a:extLst>
          </p:cNvPr>
          <p:cNvSpPr>
            <a:spLocks noGrp="1"/>
          </p:cNvSpPr>
          <p:nvPr>
            <p:ph type="title"/>
          </p:nvPr>
        </p:nvSpPr>
        <p:spPr>
          <a:xfrm>
            <a:off x="990000" y="945926"/>
            <a:ext cx="3531600" cy="2483074"/>
          </a:xfrm>
        </p:spPr>
        <p:txBody>
          <a:bodyPr anchor="t">
            <a:normAutofit/>
          </a:bodyPr>
          <a:lstStyle/>
          <a:p>
            <a:pPr>
              <a:lnSpc>
                <a:spcPct val="90000"/>
              </a:lnSpc>
            </a:pPr>
            <a:r>
              <a:rPr lang="en-US" sz="2700" dirty="0"/>
              <a:t>Dismantling the Assumptions We Have About Expertise:</a:t>
            </a:r>
            <a:br>
              <a:rPr lang="en-US" sz="2700" dirty="0"/>
            </a:br>
            <a:r>
              <a:rPr lang="en-US" sz="2700" dirty="0"/>
              <a:t>Supporting Student Belonging</a:t>
            </a:r>
          </a:p>
        </p:txBody>
      </p:sp>
      <p:sp>
        <p:nvSpPr>
          <p:cNvPr id="199" name="Content Placeholder 2">
            <a:extLst>
              <a:ext uri="{FF2B5EF4-FFF2-40B4-BE49-F238E27FC236}">
                <a16:creationId xmlns:a16="http://schemas.microsoft.com/office/drawing/2014/main" id="{EA9E1146-2ECD-D34A-8D21-3A8D6369E2DF}"/>
              </a:ext>
            </a:extLst>
          </p:cNvPr>
          <p:cNvSpPr>
            <a:spLocks noGrp="1"/>
          </p:cNvSpPr>
          <p:nvPr>
            <p:ph idx="1"/>
          </p:nvPr>
        </p:nvSpPr>
        <p:spPr>
          <a:xfrm>
            <a:off x="4997457" y="935999"/>
            <a:ext cx="6114543" cy="4832975"/>
          </a:xfrm>
        </p:spPr>
        <p:txBody>
          <a:bodyPr>
            <a:normAutofit/>
          </a:bodyPr>
          <a:lstStyle/>
          <a:p>
            <a:r>
              <a:rPr lang="en-US" dirty="0"/>
              <a:t>We cannot address inclusive pedagogy and belonging unless we also address questions of representation, colonial ways of thinking, and challenges to power.</a:t>
            </a:r>
          </a:p>
          <a:p>
            <a:r>
              <a:rPr lang="en-US" dirty="0"/>
              <a:t>We cannot decolonize the classroom when our expertise is rooted in colonial structures.</a:t>
            </a:r>
          </a:p>
          <a:p>
            <a:r>
              <a:rPr lang="en-US" dirty="0"/>
              <a:t>We must embrace a culture of unknowing to create space for new ways of seeing, thinking, and learning. </a:t>
            </a:r>
          </a:p>
        </p:txBody>
      </p:sp>
      <p:grpSp>
        <p:nvGrpSpPr>
          <p:cNvPr id="208" name="Group 207">
            <a:extLst>
              <a:ext uri="{FF2B5EF4-FFF2-40B4-BE49-F238E27FC236}">
                <a16:creationId xmlns:a16="http://schemas.microsoft.com/office/drawing/2014/main" id="{B48EE24C-0DEE-4852-98D1-766934BDAA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H="1">
            <a:off x="1119768" y="3861832"/>
            <a:ext cx="1785984" cy="2211229"/>
            <a:chOff x="3125006" y="3171595"/>
            <a:chExt cx="1785984" cy="2211229"/>
          </a:xfrm>
        </p:grpSpPr>
        <p:grpSp>
          <p:nvGrpSpPr>
            <p:cNvPr id="209" name="Group 208">
              <a:extLst>
                <a:ext uri="{FF2B5EF4-FFF2-40B4-BE49-F238E27FC236}">
                  <a16:creationId xmlns:a16="http://schemas.microsoft.com/office/drawing/2014/main" id="{C6CBEAFE-2CF0-4684-B451-EB4CC26C1CA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13" name="Straight Connector 212">
                <a:extLst>
                  <a:ext uri="{FF2B5EF4-FFF2-40B4-BE49-F238E27FC236}">
                    <a16:creationId xmlns:a16="http://schemas.microsoft.com/office/drawing/2014/main" id="{8829D087-6E8C-49B4-8B14-A7322D6C92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806AD7EE-911D-452D-BB96-558319A672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15" name="Rectangle 30">
                <a:extLst>
                  <a:ext uri="{FF2B5EF4-FFF2-40B4-BE49-F238E27FC236}">
                    <a16:creationId xmlns:a16="http://schemas.microsoft.com/office/drawing/2014/main" id="{EFB3432A-F33E-4636-93EA-39E5DE75C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Rectangle 30">
                <a:extLst>
                  <a:ext uri="{FF2B5EF4-FFF2-40B4-BE49-F238E27FC236}">
                    <a16:creationId xmlns:a16="http://schemas.microsoft.com/office/drawing/2014/main" id="{201E85ED-EC70-4C1F-ADA1-385AFA3DB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0" name="Group 209">
              <a:extLst>
                <a:ext uri="{FF2B5EF4-FFF2-40B4-BE49-F238E27FC236}">
                  <a16:creationId xmlns:a16="http://schemas.microsoft.com/office/drawing/2014/main" id="{596CFCCC-96DF-4A61-9E5D-558B1B94753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11" name="Freeform: Shape 210">
                <a:extLst>
                  <a:ext uri="{FF2B5EF4-FFF2-40B4-BE49-F238E27FC236}">
                    <a16:creationId xmlns:a16="http://schemas.microsoft.com/office/drawing/2014/main" id="{FC78AD6F-09CE-4B30-BD5B-385DC487E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12" name="Freeform: Shape 211">
                <a:extLst>
                  <a:ext uri="{FF2B5EF4-FFF2-40B4-BE49-F238E27FC236}">
                    <a16:creationId xmlns:a16="http://schemas.microsoft.com/office/drawing/2014/main" id="{5CE9B157-EB63-48A0-9199-65F4594C1C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spTree>
    <p:extLst>
      <p:ext uri="{BB962C8B-B14F-4D97-AF65-F5344CB8AC3E}">
        <p14:creationId xmlns:p14="http://schemas.microsoft.com/office/powerpoint/2010/main" val="320122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D2EE047-566C-48D4-9F44-4BB3B58F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FFDF12-03B0-3743-8BD1-A0B4C27D8A31}"/>
              </a:ext>
            </a:extLst>
          </p:cNvPr>
          <p:cNvSpPr>
            <a:spLocks noGrp="1"/>
          </p:cNvSpPr>
          <p:nvPr>
            <p:ph type="title"/>
          </p:nvPr>
        </p:nvSpPr>
        <p:spPr>
          <a:xfrm>
            <a:off x="990000" y="945926"/>
            <a:ext cx="3531600" cy="2483074"/>
          </a:xfrm>
        </p:spPr>
        <p:txBody>
          <a:bodyPr anchor="t">
            <a:normAutofit/>
          </a:bodyPr>
          <a:lstStyle/>
          <a:p>
            <a:pPr>
              <a:lnSpc>
                <a:spcPct val="90000"/>
              </a:lnSpc>
            </a:pPr>
            <a:r>
              <a:rPr lang="en-US" sz="2800" dirty="0"/>
              <a:t>Sustaining Living Classrooms Where Knowledge Can Grow: Institutional Support</a:t>
            </a:r>
          </a:p>
        </p:txBody>
      </p:sp>
      <p:sp>
        <p:nvSpPr>
          <p:cNvPr id="3" name="Content Placeholder 2">
            <a:extLst>
              <a:ext uri="{FF2B5EF4-FFF2-40B4-BE49-F238E27FC236}">
                <a16:creationId xmlns:a16="http://schemas.microsoft.com/office/drawing/2014/main" id="{192313BC-FB9F-A742-9771-33BC184854CB}"/>
              </a:ext>
            </a:extLst>
          </p:cNvPr>
          <p:cNvSpPr>
            <a:spLocks noGrp="1"/>
          </p:cNvSpPr>
          <p:nvPr>
            <p:ph idx="1"/>
          </p:nvPr>
        </p:nvSpPr>
        <p:spPr>
          <a:xfrm>
            <a:off x="4997457" y="935999"/>
            <a:ext cx="6114543" cy="4832975"/>
          </a:xfrm>
        </p:spPr>
        <p:txBody>
          <a:bodyPr>
            <a:normAutofit fontScale="92500" lnSpcReduction="20000"/>
          </a:bodyPr>
          <a:lstStyle/>
          <a:p>
            <a:pPr>
              <a:lnSpc>
                <a:spcPct val="140000"/>
              </a:lnSpc>
            </a:pPr>
            <a:r>
              <a:rPr lang="en-US" dirty="0"/>
              <a:t>Sustaining a living classroom with continually updated course materials that reflect the lives and experiences of our diverse population costs time and energy. </a:t>
            </a:r>
          </a:p>
          <a:p>
            <a:pPr>
              <a:lnSpc>
                <a:spcPct val="140000"/>
              </a:lnSpc>
            </a:pPr>
            <a:r>
              <a:rPr lang="en-US" dirty="0"/>
              <a:t>There is a direct link between faculty wellness and student wellness.</a:t>
            </a:r>
          </a:p>
          <a:p>
            <a:pPr>
              <a:lnSpc>
                <a:spcPct val="140000"/>
              </a:lnSpc>
            </a:pPr>
            <a:r>
              <a:rPr lang="en-US" dirty="0"/>
              <a:t>To support student wellness and retention, institutions need to commit to supporting faculty and graduate students with sustainable wages, grant programs that support course releases, and sabbaticals for career-track faculty. </a:t>
            </a:r>
          </a:p>
          <a:p>
            <a:pPr>
              <a:lnSpc>
                <a:spcPct val="140000"/>
              </a:lnSpc>
            </a:pPr>
            <a:endParaRPr lang="en-US" sz="1700" dirty="0"/>
          </a:p>
        </p:txBody>
      </p:sp>
      <p:grpSp>
        <p:nvGrpSpPr>
          <p:cNvPr id="10" name="Group 9">
            <a:extLst>
              <a:ext uri="{FF2B5EF4-FFF2-40B4-BE49-F238E27FC236}">
                <a16:creationId xmlns:a16="http://schemas.microsoft.com/office/drawing/2014/main" id="{B48EE24C-0DEE-4852-98D1-766934BDAA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H="1">
            <a:off x="1119768" y="3861832"/>
            <a:ext cx="1785984" cy="2211229"/>
            <a:chOff x="3125006" y="3171595"/>
            <a:chExt cx="1785984" cy="2211229"/>
          </a:xfrm>
        </p:grpSpPr>
        <p:grpSp>
          <p:nvGrpSpPr>
            <p:cNvPr id="11" name="Group 10">
              <a:extLst>
                <a:ext uri="{FF2B5EF4-FFF2-40B4-BE49-F238E27FC236}">
                  <a16:creationId xmlns:a16="http://schemas.microsoft.com/office/drawing/2014/main" id="{C6CBEAFE-2CF0-4684-B451-EB4CC26C1CA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5" name="Straight Connector 14">
                <a:extLst>
                  <a:ext uri="{FF2B5EF4-FFF2-40B4-BE49-F238E27FC236}">
                    <a16:creationId xmlns:a16="http://schemas.microsoft.com/office/drawing/2014/main" id="{8829D087-6E8C-49B4-8B14-A7322D6C92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06AD7EE-911D-452D-BB96-558319A672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 name="Rectangle 30">
                <a:extLst>
                  <a:ext uri="{FF2B5EF4-FFF2-40B4-BE49-F238E27FC236}">
                    <a16:creationId xmlns:a16="http://schemas.microsoft.com/office/drawing/2014/main" id="{EFB3432A-F33E-4636-93EA-39E5DE75C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30">
                <a:extLst>
                  <a:ext uri="{FF2B5EF4-FFF2-40B4-BE49-F238E27FC236}">
                    <a16:creationId xmlns:a16="http://schemas.microsoft.com/office/drawing/2014/main" id="{201E85ED-EC70-4C1F-ADA1-385AFA3DB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596CFCCC-96DF-4A61-9E5D-558B1B94753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3" name="Freeform: Shape 12">
                <a:extLst>
                  <a:ext uri="{FF2B5EF4-FFF2-40B4-BE49-F238E27FC236}">
                    <a16:creationId xmlns:a16="http://schemas.microsoft.com/office/drawing/2014/main" id="{FC78AD6F-09CE-4B30-BD5B-385DC487E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4" name="Freeform: Shape 13">
                <a:extLst>
                  <a:ext uri="{FF2B5EF4-FFF2-40B4-BE49-F238E27FC236}">
                    <a16:creationId xmlns:a16="http://schemas.microsoft.com/office/drawing/2014/main" id="{5CE9B157-EB63-48A0-9199-65F4594C1C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spTree>
    <p:extLst>
      <p:ext uri="{BB962C8B-B14F-4D97-AF65-F5344CB8AC3E}">
        <p14:creationId xmlns:p14="http://schemas.microsoft.com/office/powerpoint/2010/main" val="2263720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83" name="Straight Connector 160">
            <a:extLst>
              <a:ext uri="{FF2B5EF4-FFF2-40B4-BE49-F238E27FC236}">
                <a16:creationId xmlns:a16="http://schemas.microsoft.com/office/drawing/2014/main" id="{AE0C0B2A-3FD1-4235-A16E-0ED1E028A93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184" name="Group 162">
            <a:extLst>
              <a:ext uri="{FF2B5EF4-FFF2-40B4-BE49-F238E27FC236}">
                <a16:creationId xmlns:a16="http://schemas.microsoft.com/office/drawing/2014/main" id="{9494E066-0146-46E9-BAF1-C33240ABA2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10127693" y="4178240"/>
            <a:ext cx="633413" cy="1862138"/>
            <a:chOff x="5959192" y="333389"/>
            <a:chExt cx="633413" cy="1862138"/>
          </a:xfrm>
        </p:grpSpPr>
        <p:grpSp>
          <p:nvGrpSpPr>
            <p:cNvPr id="164" name="Group 163">
              <a:extLst>
                <a:ext uri="{FF2B5EF4-FFF2-40B4-BE49-F238E27FC236}">
                  <a16:creationId xmlns:a16="http://schemas.microsoft.com/office/drawing/2014/main" id="{B02BD80B-C499-4DAC-9580-575B04F8658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85" name="Freeform 68">
                <a:extLst>
                  <a:ext uri="{FF2B5EF4-FFF2-40B4-BE49-F238E27FC236}">
                    <a16:creationId xmlns:a16="http://schemas.microsoft.com/office/drawing/2014/main" id="{CCF069F3-858C-4C67-90C2-46017C3D4C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86" name="Freeform 69">
                <a:extLst>
                  <a:ext uri="{FF2B5EF4-FFF2-40B4-BE49-F238E27FC236}">
                    <a16:creationId xmlns:a16="http://schemas.microsoft.com/office/drawing/2014/main" id="{8A1FFA52-DFA8-4A81-8A85-50BE13257F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87" name="Line 70">
              <a:extLst>
                <a:ext uri="{FF2B5EF4-FFF2-40B4-BE49-F238E27FC236}">
                  <a16:creationId xmlns:a16="http://schemas.microsoft.com/office/drawing/2014/main" id="{BAEDA471-60CB-4A0C-B9AD-B2B3C51EA2FD}"/>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useBgFill="1">
        <p:nvSpPr>
          <p:cNvPr id="188" name="Rectangle 168">
            <a:extLst>
              <a:ext uri="{FF2B5EF4-FFF2-40B4-BE49-F238E27FC236}">
                <a16:creationId xmlns:a16="http://schemas.microsoft.com/office/drawing/2014/main" id="{D3F13AAF-525E-4953-A67E-7B34FDB4D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2AB7C80-B512-DB4A-A128-A33ABF4419B7}"/>
              </a:ext>
            </a:extLst>
          </p:cNvPr>
          <p:cNvSpPr>
            <a:spLocks noGrp="1"/>
          </p:cNvSpPr>
          <p:nvPr>
            <p:ph type="title"/>
          </p:nvPr>
        </p:nvSpPr>
        <p:spPr>
          <a:xfrm>
            <a:off x="1113800" y="754385"/>
            <a:ext cx="4457690" cy="1720850"/>
          </a:xfrm>
        </p:spPr>
        <p:txBody>
          <a:bodyPr vert="horz" lIns="91440" tIns="45720" rIns="91440" bIns="45720" rtlCol="0" anchor="ctr" anchorCtr="0">
            <a:normAutofit/>
          </a:bodyPr>
          <a:lstStyle/>
          <a:p>
            <a:pPr>
              <a:lnSpc>
                <a:spcPct val="90000"/>
              </a:lnSpc>
            </a:pPr>
            <a:r>
              <a:rPr lang="en-US" sz="3700" dirty="0"/>
              <a:t>Everyday Containers to Hold Space </a:t>
            </a:r>
            <a:r>
              <a:rPr lang="en-US" sz="3700"/>
              <a:t>for Unknowing</a:t>
            </a:r>
            <a:endParaRPr lang="en-US" sz="3700" dirty="0"/>
          </a:p>
        </p:txBody>
      </p:sp>
      <p:sp>
        <p:nvSpPr>
          <p:cNvPr id="5" name="Text Placeholder 4">
            <a:extLst>
              <a:ext uri="{FF2B5EF4-FFF2-40B4-BE49-F238E27FC236}">
                <a16:creationId xmlns:a16="http://schemas.microsoft.com/office/drawing/2014/main" id="{303D11A1-DCB1-3744-9AFA-08FE9FE9C0F6}"/>
              </a:ext>
            </a:extLst>
          </p:cNvPr>
          <p:cNvSpPr>
            <a:spLocks noGrp="1"/>
          </p:cNvSpPr>
          <p:nvPr>
            <p:ph type="body" idx="1"/>
          </p:nvPr>
        </p:nvSpPr>
        <p:spPr>
          <a:xfrm>
            <a:off x="866352" y="3120734"/>
            <a:ext cx="4451347" cy="1720850"/>
          </a:xfrm>
        </p:spPr>
        <p:txBody>
          <a:bodyPr vert="horz" lIns="91440" tIns="45720" rIns="91440" bIns="45720" rtlCol="0" anchor="ctr">
            <a:normAutofit/>
          </a:bodyPr>
          <a:lstStyle/>
          <a:p>
            <a:r>
              <a:rPr lang="en-US" i="0" dirty="0"/>
              <a:t>Circles</a:t>
            </a:r>
          </a:p>
          <a:p>
            <a:r>
              <a:rPr lang="en-US" i="0" dirty="0"/>
              <a:t>Whiteboards</a:t>
            </a:r>
          </a:p>
          <a:p>
            <a:r>
              <a:rPr lang="en-US" i="0" dirty="0"/>
              <a:t>Voices</a:t>
            </a:r>
          </a:p>
        </p:txBody>
      </p:sp>
      <p:cxnSp>
        <p:nvCxnSpPr>
          <p:cNvPr id="189" name="Straight Connector 170">
            <a:extLst>
              <a:ext uri="{FF2B5EF4-FFF2-40B4-BE49-F238E27FC236}">
                <a16:creationId xmlns:a16="http://schemas.microsoft.com/office/drawing/2014/main" id="{32E97E5C-7A5F-424E-AAE4-654396E9079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5826000" y="5436392"/>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1C324EE2-09EE-F943-9710-742FE6081ABF}"/>
              </a:ext>
            </a:extLst>
          </p:cNvPr>
          <p:cNvSpPr txBox="1"/>
          <p:nvPr/>
        </p:nvSpPr>
        <p:spPr>
          <a:xfrm>
            <a:off x="6770163" y="997075"/>
            <a:ext cx="4897318" cy="4401205"/>
          </a:xfrm>
          <a:prstGeom prst="rect">
            <a:avLst/>
          </a:prstGeom>
          <a:noFill/>
        </p:spPr>
        <p:txBody>
          <a:bodyPr wrap="square">
            <a:spAutoFit/>
          </a:bodyPr>
          <a:lstStyle/>
          <a:p>
            <a:r>
              <a:rPr lang="en-US" sz="2000" dirty="0"/>
              <a:t>﻿”Even though I share strategies, these works do not offer blueprints for ways to make the classroom an exciting place for learning. To do so would undermine the insistence that engaged pedagogy recognize each classroom as different, that </a:t>
            </a:r>
            <a:r>
              <a:rPr lang="en-US" sz="2400" b="1" dirty="0"/>
              <a:t>strategies must constantly be changed, invented, reconceptualized</a:t>
            </a:r>
            <a:r>
              <a:rPr lang="en-US" sz="2400" dirty="0"/>
              <a:t> </a:t>
            </a:r>
            <a:r>
              <a:rPr lang="en-US" sz="2000" dirty="0"/>
              <a:t>to address each new teaching experience.”</a:t>
            </a:r>
          </a:p>
          <a:p>
            <a:endParaRPr lang="en-US" sz="2000" dirty="0"/>
          </a:p>
          <a:p>
            <a:pPr lvl="3"/>
            <a:r>
              <a:rPr lang="en-US" sz="2000" dirty="0"/>
              <a:t>—</a:t>
            </a:r>
            <a:r>
              <a:rPr lang="en-US" sz="2400" dirty="0"/>
              <a:t>bell hooks, </a:t>
            </a:r>
            <a:r>
              <a:rPr lang="en-US" sz="2400" i="1" dirty="0"/>
              <a:t>Teaching to Transgress</a:t>
            </a:r>
            <a:endParaRPr lang="en-US" sz="2400" dirty="0"/>
          </a:p>
        </p:txBody>
      </p:sp>
    </p:spTree>
    <p:extLst>
      <p:ext uri="{BB962C8B-B14F-4D97-AF65-F5344CB8AC3E}">
        <p14:creationId xmlns:p14="http://schemas.microsoft.com/office/powerpoint/2010/main" val="2888898889"/>
      </p:ext>
    </p:extLst>
  </p:cSld>
  <p:clrMapOvr>
    <a:masterClrMapping/>
  </p:clrMapOvr>
</p:sld>
</file>

<file path=ppt/theme/theme1.xml><?xml version="1.0" encoding="utf-8"?>
<a:theme xmlns:a="http://schemas.openxmlformats.org/drawingml/2006/main" name="FrostyVTI">
  <a:themeElements>
    <a:clrScheme name="AnalogousFromLightSeedRightStep">
      <a:dk1>
        <a:srgbClr val="000000"/>
      </a:dk1>
      <a:lt1>
        <a:srgbClr val="FFFFFF"/>
      </a:lt1>
      <a:dk2>
        <a:srgbClr val="41242F"/>
      </a:dk2>
      <a:lt2>
        <a:srgbClr val="E2E8E6"/>
      </a:lt2>
      <a:accent1>
        <a:srgbClr val="CA93A7"/>
      </a:accent1>
      <a:accent2>
        <a:srgbClr val="BE7E7B"/>
      </a:accent2>
      <a:accent3>
        <a:srgbClr val="C09E7F"/>
      </a:accent3>
      <a:accent4>
        <a:srgbClr val="ACA56F"/>
      </a:accent4>
      <a:accent5>
        <a:srgbClr val="9BA97B"/>
      </a:accent5>
      <a:accent6>
        <a:srgbClr val="82AE70"/>
      </a:accent6>
      <a:hlink>
        <a:srgbClr val="568F7A"/>
      </a:hlink>
      <a:folHlink>
        <a:srgbClr val="7F7F7F"/>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docProps/app.xml><?xml version="1.0" encoding="utf-8"?>
<Properties xmlns="http://schemas.openxmlformats.org/officeDocument/2006/extended-properties" xmlns:vt="http://schemas.openxmlformats.org/officeDocument/2006/docPropsVTypes">
  <TotalTime>4729</TotalTime>
  <Words>1252</Words>
  <Application>Microsoft Macintosh PowerPoint</Application>
  <PresentationFormat>Widescreen</PresentationFormat>
  <Paragraphs>68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Avenir Next LT Pro</vt:lpstr>
      <vt:lpstr>Goudy Old Style</vt:lpstr>
      <vt:lpstr>Wingdings</vt:lpstr>
      <vt:lpstr>FrostyVTI</vt:lpstr>
      <vt:lpstr>A Pedagogy of Unknowing</vt:lpstr>
      <vt:lpstr>A Pedagogy of Unknowing</vt:lpstr>
      <vt:lpstr>Navigating Expertise and Unknowing</vt:lpstr>
      <vt:lpstr>A Pedagogy of Unknowing</vt:lpstr>
      <vt:lpstr>Dismantling the Educational Complex: Supporting Student Well-Being</vt:lpstr>
      <vt:lpstr>What would you build with a course release and the resources and the freedom to experiment?  I used my administrative course releases to build an experimental program to promote student resilience, wellness, and purpose.  The program evolved into a regular 3-credit class: “Quests and Callings.”  </vt:lpstr>
      <vt:lpstr>Dismantling the Assumptions We Have About Expertise: Supporting Student Belonging</vt:lpstr>
      <vt:lpstr>Sustaining Living Classrooms Where Knowledge Can Grow: Institutional Support</vt:lpstr>
      <vt:lpstr>Everyday Containers to Hold Space for Unknowing</vt:lpstr>
      <vt:lpstr>Circles Every Student Speaks Every Day  “Any radical pedagogy must insist that everyone’s presence is acknowledged.”  —bell hooks, Teaching to Transgress: Education as the Practice of Freedom</vt:lpstr>
      <vt:lpstr>Whiteboards A Living Classroom  “Isn’t this the lesson of grass? Through reciprocity the gift is replenished. All of our flourishing is mutual.”  —Robin Wall Kimmerer, Braiding Sweetgrass: Indigenous Wisdom, Scientific Knowledge, and the Teachings of Plants</vt:lpstr>
      <vt:lpstr>Voices Centering Knowledge by BIPOC Voices  “I was so proud that she [my professor] was a black woman like me.…The true gift was that I didn’t have to create my own sense of belonging in her class.”  —Austin Channing Brown, I’m Still Here: Black Dignity in a World Made for Whiteness </vt:lpstr>
      <vt:lpstr>Questions for Reflection and Discussion</vt:lpstr>
      <vt:lpstr>A Pedagogy of Unknowing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Pedagogy of Unknowing</dc:title>
  <dc:creator>Hunter, Leeann Downing</dc:creator>
  <cp:lastModifiedBy>Hunter, Leeann Downing</cp:lastModifiedBy>
  <cp:revision>95</cp:revision>
  <dcterms:created xsi:type="dcterms:W3CDTF">2022-08-01T17:44:41Z</dcterms:created>
  <dcterms:modified xsi:type="dcterms:W3CDTF">2022-08-16T13:36:42Z</dcterms:modified>
</cp:coreProperties>
</file>