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28"/>
  </p:notesMasterIdLst>
  <p:sldIdLst>
    <p:sldId id="284"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70" r:id="rId16"/>
    <p:sldId id="273"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E2BAAC-BC6A-4AED-9604-E51EDF4FD3BF}" type="doc">
      <dgm:prSet loTypeId="urn:microsoft.com/office/officeart/2005/8/layout/arrow5" loCatId="relationship" qsTypeId="urn:microsoft.com/office/officeart/2005/8/quickstyle/simple4" qsCatId="simple" csTypeId="urn:microsoft.com/office/officeart/2005/8/colors/accent1_2" csCatId="accent1" phldr="1"/>
      <dgm:spPr/>
      <dgm:t>
        <a:bodyPr/>
        <a:lstStyle/>
        <a:p>
          <a:endParaRPr lang="en-US"/>
        </a:p>
      </dgm:t>
    </dgm:pt>
    <dgm:pt modelId="{2E0B7DC9-104E-47CD-BC7E-E0C29ADB2FF4}">
      <dgm:prSet/>
      <dgm:spPr/>
      <dgm:t>
        <a:bodyPr/>
        <a:lstStyle/>
        <a:p>
          <a:r>
            <a:rPr lang="en-US" dirty="0"/>
            <a:t>Environment</a:t>
          </a:r>
        </a:p>
      </dgm:t>
    </dgm:pt>
    <dgm:pt modelId="{5F61C810-6AC4-4B9C-8E0F-2B0F847B141C}" type="parTrans" cxnId="{053EAB49-622B-4A0F-9E8D-522CC3D8F6B8}">
      <dgm:prSet/>
      <dgm:spPr/>
      <dgm:t>
        <a:bodyPr/>
        <a:lstStyle/>
        <a:p>
          <a:endParaRPr lang="en-US"/>
        </a:p>
      </dgm:t>
    </dgm:pt>
    <dgm:pt modelId="{C81E6CB6-08AB-464B-98D4-59C6954D75AE}" type="sibTrans" cxnId="{053EAB49-622B-4A0F-9E8D-522CC3D8F6B8}">
      <dgm:prSet/>
      <dgm:spPr/>
      <dgm:t>
        <a:bodyPr/>
        <a:lstStyle/>
        <a:p>
          <a:endParaRPr lang="en-US"/>
        </a:p>
      </dgm:t>
    </dgm:pt>
    <dgm:pt modelId="{BB4A089D-522C-4CA7-8EC5-E1CA2B9067D6}">
      <dgm:prSet/>
      <dgm:spPr/>
      <dgm:t>
        <a:bodyPr/>
        <a:lstStyle/>
        <a:p>
          <a:r>
            <a:rPr lang="en-US" dirty="0"/>
            <a:t>Curriculum</a:t>
          </a:r>
        </a:p>
      </dgm:t>
    </dgm:pt>
    <dgm:pt modelId="{C1B0B96A-5041-4526-A209-69EF75E9BBAD}" type="parTrans" cxnId="{0A8BFA76-2AB3-4A0C-BDF9-F1580BA0E946}">
      <dgm:prSet/>
      <dgm:spPr/>
      <dgm:t>
        <a:bodyPr/>
        <a:lstStyle/>
        <a:p>
          <a:endParaRPr lang="en-US"/>
        </a:p>
      </dgm:t>
    </dgm:pt>
    <dgm:pt modelId="{2268FF73-6F60-4814-A5B2-26D4C67155A8}" type="sibTrans" cxnId="{0A8BFA76-2AB3-4A0C-BDF9-F1580BA0E946}">
      <dgm:prSet/>
      <dgm:spPr/>
      <dgm:t>
        <a:bodyPr/>
        <a:lstStyle/>
        <a:p>
          <a:endParaRPr lang="en-US"/>
        </a:p>
      </dgm:t>
    </dgm:pt>
    <dgm:pt modelId="{4713DF6B-35BA-D54D-86D9-4DF24E6975D2}" type="pres">
      <dgm:prSet presAssocID="{CFE2BAAC-BC6A-4AED-9604-E51EDF4FD3BF}" presName="diagram" presStyleCnt="0">
        <dgm:presLayoutVars>
          <dgm:dir/>
          <dgm:resizeHandles val="exact"/>
        </dgm:presLayoutVars>
      </dgm:prSet>
      <dgm:spPr/>
    </dgm:pt>
    <dgm:pt modelId="{4CD95F9B-00AF-5749-B675-A2F144058CEC}" type="pres">
      <dgm:prSet presAssocID="{2E0B7DC9-104E-47CD-BC7E-E0C29ADB2FF4}" presName="arrow" presStyleLbl="node1" presStyleIdx="0" presStyleCnt="2">
        <dgm:presLayoutVars>
          <dgm:bulletEnabled val="1"/>
        </dgm:presLayoutVars>
      </dgm:prSet>
      <dgm:spPr/>
    </dgm:pt>
    <dgm:pt modelId="{DB69A079-EA4B-E34A-BAEE-F6EC068ADD6B}" type="pres">
      <dgm:prSet presAssocID="{BB4A089D-522C-4CA7-8EC5-E1CA2B9067D6}" presName="arrow" presStyleLbl="node1" presStyleIdx="1" presStyleCnt="2">
        <dgm:presLayoutVars>
          <dgm:bulletEnabled val="1"/>
        </dgm:presLayoutVars>
      </dgm:prSet>
      <dgm:spPr/>
    </dgm:pt>
  </dgm:ptLst>
  <dgm:cxnLst>
    <dgm:cxn modelId="{196C1D01-DE41-F74A-98D5-75EA77FB0AF2}" type="presOf" srcId="{2E0B7DC9-104E-47CD-BC7E-E0C29ADB2FF4}" destId="{4CD95F9B-00AF-5749-B675-A2F144058CEC}" srcOrd="0" destOrd="0" presId="urn:microsoft.com/office/officeart/2005/8/layout/arrow5"/>
    <dgm:cxn modelId="{053EAB49-622B-4A0F-9E8D-522CC3D8F6B8}" srcId="{CFE2BAAC-BC6A-4AED-9604-E51EDF4FD3BF}" destId="{2E0B7DC9-104E-47CD-BC7E-E0C29ADB2FF4}" srcOrd="0" destOrd="0" parTransId="{5F61C810-6AC4-4B9C-8E0F-2B0F847B141C}" sibTransId="{C81E6CB6-08AB-464B-98D4-59C6954D75AE}"/>
    <dgm:cxn modelId="{0A8BFA76-2AB3-4A0C-BDF9-F1580BA0E946}" srcId="{CFE2BAAC-BC6A-4AED-9604-E51EDF4FD3BF}" destId="{BB4A089D-522C-4CA7-8EC5-E1CA2B9067D6}" srcOrd="1" destOrd="0" parTransId="{C1B0B96A-5041-4526-A209-69EF75E9BBAD}" sibTransId="{2268FF73-6F60-4814-A5B2-26D4C67155A8}"/>
    <dgm:cxn modelId="{578C33A0-9419-6948-A69D-A1F34751B04B}" type="presOf" srcId="{BB4A089D-522C-4CA7-8EC5-E1CA2B9067D6}" destId="{DB69A079-EA4B-E34A-BAEE-F6EC068ADD6B}" srcOrd="0" destOrd="0" presId="urn:microsoft.com/office/officeart/2005/8/layout/arrow5"/>
    <dgm:cxn modelId="{22BCE7B3-DF74-0648-A2C0-4B6FBF883ACA}" type="presOf" srcId="{CFE2BAAC-BC6A-4AED-9604-E51EDF4FD3BF}" destId="{4713DF6B-35BA-D54D-86D9-4DF24E6975D2}" srcOrd="0" destOrd="0" presId="urn:microsoft.com/office/officeart/2005/8/layout/arrow5"/>
    <dgm:cxn modelId="{8D03035E-D085-0D48-B1AD-FD9D6B9AD8AC}" type="presParOf" srcId="{4713DF6B-35BA-D54D-86D9-4DF24E6975D2}" destId="{4CD95F9B-00AF-5749-B675-A2F144058CEC}" srcOrd="0" destOrd="0" presId="urn:microsoft.com/office/officeart/2005/8/layout/arrow5"/>
    <dgm:cxn modelId="{71D5908D-D3EB-C240-80BE-74726FDC3B11}" type="presParOf" srcId="{4713DF6B-35BA-D54D-86D9-4DF24E6975D2}" destId="{DB69A079-EA4B-E34A-BAEE-F6EC068ADD6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34FCA8-2988-4962-B910-E33EA263AC67}"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F9136672-46D8-4C7E-91AA-FF1CAE85D997}">
      <dgm:prSet/>
      <dgm:spPr/>
      <dgm:t>
        <a:bodyPr/>
        <a:lstStyle/>
        <a:p>
          <a:r>
            <a:rPr lang="en-US" b="0" i="0"/>
            <a:t>A PoC</a:t>
          </a:r>
          <a:endParaRPr lang="en-US"/>
        </a:p>
      </dgm:t>
    </dgm:pt>
    <dgm:pt modelId="{3DD400A6-9BDC-4F44-B96A-8AAB3F76A5F6}" type="parTrans" cxnId="{2B6D7BCE-D036-4AB9-980C-3FBB8798180D}">
      <dgm:prSet/>
      <dgm:spPr/>
      <dgm:t>
        <a:bodyPr/>
        <a:lstStyle/>
        <a:p>
          <a:endParaRPr lang="en-US"/>
        </a:p>
      </dgm:t>
    </dgm:pt>
    <dgm:pt modelId="{B42B933D-EDFC-417A-8956-979169A906ED}" type="sibTrans" cxnId="{2B6D7BCE-D036-4AB9-980C-3FBB8798180D}">
      <dgm:prSet/>
      <dgm:spPr/>
      <dgm:t>
        <a:bodyPr/>
        <a:lstStyle/>
        <a:p>
          <a:endParaRPr lang="en-US"/>
        </a:p>
      </dgm:t>
    </dgm:pt>
    <dgm:pt modelId="{467068CF-BA17-4757-ABD6-7CA68994F765}">
      <dgm:prSet/>
      <dgm:spPr/>
      <dgm:t>
        <a:bodyPr/>
        <a:lstStyle/>
        <a:p>
          <a:r>
            <a:rPr lang="en-US" b="0" i="0"/>
            <a:t>A woman</a:t>
          </a:r>
          <a:endParaRPr lang="en-US"/>
        </a:p>
      </dgm:t>
    </dgm:pt>
    <dgm:pt modelId="{5F2E9818-9EC0-4C1D-91C8-E3961CD8ECB9}" type="parTrans" cxnId="{47C25DB8-360D-40A8-AB9A-5D1E25044089}">
      <dgm:prSet/>
      <dgm:spPr/>
      <dgm:t>
        <a:bodyPr/>
        <a:lstStyle/>
        <a:p>
          <a:endParaRPr lang="en-US"/>
        </a:p>
      </dgm:t>
    </dgm:pt>
    <dgm:pt modelId="{9F972277-1726-4891-94AB-60E158418041}" type="sibTrans" cxnId="{47C25DB8-360D-40A8-AB9A-5D1E25044089}">
      <dgm:prSet/>
      <dgm:spPr/>
      <dgm:t>
        <a:bodyPr/>
        <a:lstStyle/>
        <a:p>
          <a:endParaRPr lang="en-US"/>
        </a:p>
      </dgm:t>
    </dgm:pt>
    <dgm:pt modelId="{FC69E592-A95E-4A44-8820-37B43D6018D6}">
      <dgm:prSet/>
      <dgm:spPr/>
      <dgm:t>
        <a:bodyPr/>
        <a:lstStyle/>
        <a:p>
          <a:r>
            <a:rPr lang="en-US" b="0" i="0"/>
            <a:t>LGBTQA+</a:t>
          </a:r>
          <a:endParaRPr lang="en-US"/>
        </a:p>
      </dgm:t>
    </dgm:pt>
    <dgm:pt modelId="{62A70AEA-A382-41A6-AF62-521F48497BA4}" type="parTrans" cxnId="{B82015D8-59C2-4EAA-A31C-E3113D7B6CDF}">
      <dgm:prSet/>
      <dgm:spPr/>
      <dgm:t>
        <a:bodyPr/>
        <a:lstStyle/>
        <a:p>
          <a:endParaRPr lang="en-US"/>
        </a:p>
      </dgm:t>
    </dgm:pt>
    <dgm:pt modelId="{11CDEC93-4E95-41E9-A43A-82546A25CE4D}" type="sibTrans" cxnId="{B82015D8-59C2-4EAA-A31C-E3113D7B6CDF}">
      <dgm:prSet/>
      <dgm:spPr/>
      <dgm:t>
        <a:bodyPr/>
        <a:lstStyle/>
        <a:p>
          <a:endParaRPr lang="en-US"/>
        </a:p>
      </dgm:t>
    </dgm:pt>
    <dgm:pt modelId="{962C35EE-DE08-4BCA-8043-ED9AC6638CD6}">
      <dgm:prSet/>
      <dgm:spPr/>
      <dgm:t>
        <a:bodyPr/>
        <a:lstStyle/>
        <a:p>
          <a:r>
            <a:rPr lang="en-US" b="0" i="0"/>
            <a:t>Working class</a:t>
          </a:r>
          <a:endParaRPr lang="en-US"/>
        </a:p>
      </dgm:t>
    </dgm:pt>
    <dgm:pt modelId="{A8E267B7-CEF1-424A-8E04-89D1DE1AFA0F}" type="parTrans" cxnId="{07D38F55-679C-48FF-853C-21ECF852375C}">
      <dgm:prSet/>
      <dgm:spPr/>
      <dgm:t>
        <a:bodyPr/>
        <a:lstStyle/>
        <a:p>
          <a:endParaRPr lang="en-US"/>
        </a:p>
      </dgm:t>
    </dgm:pt>
    <dgm:pt modelId="{818FF361-E885-4324-A728-3C9A02941B3F}" type="sibTrans" cxnId="{07D38F55-679C-48FF-853C-21ECF852375C}">
      <dgm:prSet/>
      <dgm:spPr/>
      <dgm:t>
        <a:bodyPr/>
        <a:lstStyle/>
        <a:p>
          <a:endParaRPr lang="en-US"/>
        </a:p>
      </dgm:t>
    </dgm:pt>
    <dgm:pt modelId="{F3D909D1-236E-46F0-91D3-42926727452E}">
      <dgm:prSet/>
      <dgm:spPr/>
      <dgm:t>
        <a:bodyPr/>
        <a:lstStyle/>
        <a:p>
          <a:r>
            <a:rPr lang="en-US" b="0" i="0"/>
            <a:t>First generation</a:t>
          </a:r>
          <a:endParaRPr lang="en-US"/>
        </a:p>
      </dgm:t>
    </dgm:pt>
    <dgm:pt modelId="{458DE12B-7C9B-40BE-A684-71ADEEAC4382}" type="parTrans" cxnId="{263FDDD1-5423-42E3-84D5-01CFDCBC74AE}">
      <dgm:prSet/>
      <dgm:spPr/>
      <dgm:t>
        <a:bodyPr/>
        <a:lstStyle/>
        <a:p>
          <a:endParaRPr lang="en-US"/>
        </a:p>
      </dgm:t>
    </dgm:pt>
    <dgm:pt modelId="{919F2B36-2260-472F-8215-CB463422928F}" type="sibTrans" cxnId="{263FDDD1-5423-42E3-84D5-01CFDCBC74AE}">
      <dgm:prSet/>
      <dgm:spPr/>
      <dgm:t>
        <a:bodyPr/>
        <a:lstStyle/>
        <a:p>
          <a:endParaRPr lang="en-US"/>
        </a:p>
      </dgm:t>
    </dgm:pt>
    <dgm:pt modelId="{2D554C2F-E633-448B-91C7-7314AFB34AB9}">
      <dgm:prSet/>
      <dgm:spPr/>
      <dgm:t>
        <a:bodyPr/>
        <a:lstStyle/>
        <a:p>
          <a:r>
            <a:rPr lang="en-US" b="0" i="0"/>
            <a:t>Neurodiverse</a:t>
          </a:r>
          <a:endParaRPr lang="en-US"/>
        </a:p>
      </dgm:t>
    </dgm:pt>
    <dgm:pt modelId="{D19FBA7D-961D-444B-83AF-EFC05FB3526B}" type="parTrans" cxnId="{05833C2A-844D-444D-BEB2-950B28FF0B8F}">
      <dgm:prSet/>
      <dgm:spPr/>
      <dgm:t>
        <a:bodyPr/>
        <a:lstStyle/>
        <a:p>
          <a:endParaRPr lang="en-US"/>
        </a:p>
      </dgm:t>
    </dgm:pt>
    <dgm:pt modelId="{4E34F6C1-1BB9-43D3-B3E6-F7781E290454}" type="sibTrans" cxnId="{05833C2A-844D-444D-BEB2-950B28FF0B8F}">
      <dgm:prSet/>
      <dgm:spPr/>
      <dgm:t>
        <a:bodyPr/>
        <a:lstStyle/>
        <a:p>
          <a:endParaRPr lang="en-US"/>
        </a:p>
      </dgm:t>
    </dgm:pt>
    <dgm:pt modelId="{C453EBA2-5F6D-4AFE-9870-FD2975AD99FD}">
      <dgm:prSet/>
      <dgm:spPr/>
      <dgm:t>
        <a:bodyPr/>
        <a:lstStyle/>
        <a:p>
          <a:r>
            <a:rPr lang="en-US" b="0" i="0"/>
            <a:t>Has access issues</a:t>
          </a:r>
          <a:endParaRPr lang="en-US"/>
        </a:p>
      </dgm:t>
    </dgm:pt>
    <dgm:pt modelId="{AF3B89A1-6141-49E0-A68B-259681E84FA2}" type="parTrans" cxnId="{B62090C3-BEEA-467D-88D4-0285B912AFA7}">
      <dgm:prSet/>
      <dgm:spPr/>
      <dgm:t>
        <a:bodyPr/>
        <a:lstStyle/>
        <a:p>
          <a:endParaRPr lang="en-US"/>
        </a:p>
      </dgm:t>
    </dgm:pt>
    <dgm:pt modelId="{97FB18D3-21E7-4F07-8D8F-CF30F70A1425}" type="sibTrans" cxnId="{B62090C3-BEEA-467D-88D4-0285B912AFA7}">
      <dgm:prSet/>
      <dgm:spPr/>
      <dgm:t>
        <a:bodyPr/>
        <a:lstStyle/>
        <a:p>
          <a:endParaRPr lang="en-US"/>
        </a:p>
      </dgm:t>
    </dgm:pt>
    <dgm:pt modelId="{F2BE67CD-01E0-4646-863D-A290B8CD38B6}">
      <dgm:prSet/>
      <dgm:spPr/>
      <dgm:t>
        <a:bodyPr/>
        <a:lstStyle/>
        <a:p>
          <a:r>
            <a:rPr lang="en-US" b="0" i="0"/>
            <a:t>Has food/housing insecurity</a:t>
          </a:r>
          <a:endParaRPr lang="en-US"/>
        </a:p>
      </dgm:t>
    </dgm:pt>
    <dgm:pt modelId="{310D2F60-6D27-400D-BE99-BF99ABD5F635}" type="parTrans" cxnId="{3501C3F1-B53C-4B95-858D-6FA5522DD8BE}">
      <dgm:prSet/>
      <dgm:spPr/>
      <dgm:t>
        <a:bodyPr/>
        <a:lstStyle/>
        <a:p>
          <a:endParaRPr lang="en-US"/>
        </a:p>
      </dgm:t>
    </dgm:pt>
    <dgm:pt modelId="{EE261758-9365-436F-9895-24BDA8F4651D}" type="sibTrans" cxnId="{3501C3F1-B53C-4B95-858D-6FA5522DD8BE}">
      <dgm:prSet/>
      <dgm:spPr/>
      <dgm:t>
        <a:bodyPr/>
        <a:lstStyle/>
        <a:p>
          <a:endParaRPr lang="en-US"/>
        </a:p>
      </dgm:t>
    </dgm:pt>
    <dgm:pt modelId="{26CFD3EF-20FD-4114-A5D8-1FF213E8E07F}">
      <dgm:prSet/>
      <dgm:spPr/>
      <dgm:t>
        <a:bodyPr/>
        <a:lstStyle/>
        <a:p>
          <a:r>
            <a:rPr lang="en-US" b="0" i="0"/>
            <a:t>Has caregiver/family provider roles</a:t>
          </a:r>
          <a:endParaRPr lang="en-US"/>
        </a:p>
      </dgm:t>
    </dgm:pt>
    <dgm:pt modelId="{4AE64019-FDFA-4ECE-B0E3-D5D17CB535FB}" type="parTrans" cxnId="{985A6F17-3419-414E-909A-A8F6C0364D63}">
      <dgm:prSet/>
      <dgm:spPr/>
      <dgm:t>
        <a:bodyPr/>
        <a:lstStyle/>
        <a:p>
          <a:endParaRPr lang="en-US"/>
        </a:p>
      </dgm:t>
    </dgm:pt>
    <dgm:pt modelId="{1749D2C1-5F42-4C02-823D-20628180A370}" type="sibTrans" cxnId="{985A6F17-3419-414E-909A-A8F6C0364D63}">
      <dgm:prSet/>
      <dgm:spPr/>
      <dgm:t>
        <a:bodyPr/>
        <a:lstStyle/>
        <a:p>
          <a:endParaRPr lang="en-US"/>
        </a:p>
      </dgm:t>
    </dgm:pt>
    <dgm:pt modelId="{675B1D50-D927-4C58-A3D4-9FBAFA018679}">
      <dgm:prSet/>
      <dgm:spPr/>
      <dgm:t>
        <a:bodyPr/>
        <a:lstStyle/>
        <a:p>
          <a:r>
            <a:rPr lang="en-US" b="0" i="0"/>
            <a:t>Has to work full time</a:t>
          </a:r>
          <a:endParaRPr lang="en-US"/>
        </a:p>
      </dgm:t>
    </dgm:pt>
    <dgm:pt modelId="{0F1C9F8B-4508-449C-8506-8EFDEE442E6C}" type="parTrans" cxnId="{1C7C380A-E1C0-4618-A730-F24651AFB545}">
      <dgm:prSet/>
      <dgm:spPr/>
      <dgm:t>
        <a:bodyPr/>
        <a:lstStyle/>
        <a:p>
          <a:endParaRPr lang="en-US"/>
        </a:p>
      </dgm:t>
    </dgm:pt>
    <dgm:pt modelId="{755B8B41-36E4-456E-BF91-7EF980F2D052}" type="sibTrans" cxnId="{1C7C380A-E1C0-4618-A730-F24651AFB545}">
      <dgm:prSet/>
      <dgm:spPr/>
      <dgm:t>
        <a:bodyPr/>
        <a:lstStyle/>
        <a:p>
          <a:endParaRPr lang="en-US"/>
        </a:p>
      </dgm:t>
    </dgm:pt>
    <dgm:pt modelId="{D349188A-3289-400F-A5B7-AE9B2785C564}">
      <dgm:prSet/>
      <dgm:spPr/>
      <dgm:t>
        <a:bodyPr/>
        <a:lstStyle/>
        <a:p>
          <a:r>
            <a:rPr lang="en-US" b="0" i="0" dirty="0"/>
            <a:t>Not a native English speaker</a:t>
          </a:r>
          <a:endParaRPr lang="en-US" dirty="0"/>
        </a:p>
      </dgm:t>
    </dgm:pt>
    <dgm:pt modelId="{F0ED7EE8-72C6-4A1F-A84F-71F528A03965}" type="parTrans" cxnId="{15A350CF-A636-4E9C-BB76-6CEB4C909DE7}">
      <dgm:prSet/>
      <dgm:spPr/>
      <dgm:t>
        <a:bodyPr/>
        <a:lstStyle/>
        <a:p>
          <a:endParaRPr lang="en-US"/>
        </a:p>
      </dgm:t>
    </dgm:pt>
    <dgm:pt modelId="{1649F480-AB7A-4B70-9DE9-469566005026}" type="sibTrans" cxnId="{15A350CF-A636-4E9C-BB76-6CEB4C909DE7}">
      <dgm:prSet/>
      <dgm:spPr/>
      <dgm:t>
        <a:bodyPr/>
        <a:lstStyle/>
        <a:p>
          <a:endParaRPr lang="en-US"/>
        </a:p>
      </dgm:t>
    </dgm:pt>
    <dgm:pt modelId="{52B9F3A2-5A68-2D46-9B1B-39F3FE8298FB}" type="pres">
      <dgm:prSet presAssocID="{9134FCA8-2988-4962-B910-E33EA263AC67}" presName="vert0" presStyleCnt="0">
        <dgm:presLayoutVars>
          <dgm:dir/>
          <dgm:animOne val="branch"/>
          <dgm:animLvl val="lvl"/>
        </dgm:presLayoutVars>
      </dgm:prSet>
      <dgm:spPr/>
    </dgm:pt>
    <dgm:pt modelId="{82CF16A6-6632-5348-AEC0-2DFB9D00078F}" type="pres">
      <dgm:prSet presAssocID="{F9136672-46D8-4C7E-91AA-FF1CAE85D997}" presName="thickLine" presStyleLbl="alignNode1" presStyleIdx="0" presStyleCnt="11"/>
      <dgm:spPr/>
    </dgm:pt>
    <dgm:pt modelId="{D681EFDB-AF8A-8E49-977E-4FA8F7AAF760}" type="pres">
      <dgm:prSet presAssocID="{F9136672-46D8-4C7E-91AA-FF1CAE85D997}" presName="horz1" presStyleCnt="0"/>
      <dgm:spPr/>
    </dgm:pt>
    <dgm:pt modelId="{34093F8B-ADE5-6944-8855-F6B7C46B6A02}" type="pres">
      <dgm:prSet presAssocID="{F9136672-46D8-4C7E-91AA-FF1CAE85D997}" presName="tx1" presStyleLbl="revTx" presStyleIdx="0" presStyleCnt="11"/>
      <dgm:spPr/>
    </dgm:pt>
    <dgm:pt modelId="{FF7BA346-9742-8A44-BF5A-167661E3E8B8}" type="pres">
      <dgm:prSet presAssocID="{F9136672-46D8-4C7E-91AA-FF1CAE85D997}" presName="vert1" presStyleCnt="0"/>
      <dgm:spPr/>
    </dgm:pt>
    <dgm:pt modelId="{12C64922-2FE0-2A46-98F6-DFAD45AE67DB}" type="pres">
      <dgm:prSet presAssocID="{467068CF-BA17-4757-ABD6-7CA68994F765}" presName="thickLine" presStyleLbl="alignNode1" presStyleIdx="1" presStyleCnt="11"/>
      <dgm:spPr/>
    </dgm:pt>
    <dgm:pt modelId="{04EA8DC4-37B9-9842-89AB-7E6592B057F3}" type="pres">
      <dgm:prSet presAssocID="{467068CF-BA17-4757-ABD6-7CA68994F765}" presName="horz1" presStyleCnt="0"/>
      <dgm:spPr/>
    </dgm:pt>
    <dgm:pt modelId="{FFE4F673-148F-2548-9421-D9FCC50DD0B0}" type="pres">
      <dgm:prSet presAssocID="{467068CF-BA17-4757-ABD6-7CA68994F765}" presName="tx1" presStyleLbl="revTx" presStyleIdx="1" presStyleCnt="11"/>
      <dgm:spPr/>
    </dgm:pt>
    <dgm:pt modelId="{DA883F02-AD6D-274C-A3DD-E5B559CAD5C5}" type="pres">
      <dgm:prSet presAssocID="{467068CF-BA17-4757-ABD6-7CA68994F765}" presName="vert1" presStyleCnt="0"/>
      <dgm:spPr/>
    </dgm:pt>
    <dgm:pt modelId="{896F9080-0FBC-1F48-8E0A-231C184F9935}" type="pres">
      <dgm:prSet presAssocID="{FC69E592-A95E-4A44-8820-37B43D6018D6}" presName="thickLine" presStyleLbl="alignNode1" presStyleIdx="2" presStyleCnt="11"/>
      <dgm:spPr/>
    </dgm:pt>
    <dgm:pt modelId="{356467C1-1528-2044-8D3C-C1154C2F28D3}" type="pres">
      <dgm:prSet presAssocID="{FC69E592-A95E-4A44-8820-37B43D6018D6}" presName="horz1" presStyleCnt="0"/>
      <dgm:spPr/>
    </dgm:pt>
    <dgm:pt modelId="{243DEBBF-42AE-2244-8BE3-91A851FEECA2}" type="pres">
      <dgm:prSet presAssocID="{FC69E592-A95E-4A44-8820-37B43D6018D6}" presName="tx1" presStyleLbl="revTx" presStyleIdx="2" presStyleCnt="11"/>
      <dgm:spPr/>
    </dgm:pt>
    <dgm:pt modelId="{3A667B1B-F29F-9F46-B7D1-11EACB59F424}" type="pres">
      <dgm:prSet presAssocID="{FC69E592-A95E-4A44-8820-37B43D6018D6}" presName="vert1" presStyleCnt="0"/>
      <dgm:spPr/>
    </dgm:pt>
    <dgm:pt modelId="{065F5E35-4E72-194A-958C-26AB9E467F1C}" type="pres">
      <dgm:prSet presAssocID="{962C35EE-DE08-4BCA-8043-ED9AC6638CD6}" presName="thickLine" presStyleLbl="alignNode1" presStyleIdx="3" presStyleCnt="11"/>
      <dgm:spPr/>
    </dgm:pt>
    <dgm:pt modelId="{6DB95C8E-BFF1-F747-A839-28F963AC3B93}" type="pres">
      <dgm:prSet presAssocID="{962C35EE-DE08-4BCA-8043-ED9AC6638CD6}" presName="horz1" presStyleCnt="0"/>
      <dgm:spPr/>
    </dgm:pt>
    <dgm:pt modelId="{580DCD58-C905-E948-A478-B64574A8225F}" type="pres">
      <dgm:prSet presAssocID="{962C35EE-DE08-4BCA-8043-ED9AC6638CD6}" presName="tx1" presStyleLbl="revTx" presStyleIdx="3" presStyleCnt="11"/>
      <dgm:spPr/>
    </dgm:pt>
    <dgm:pt modelId="{768BF524-60F3-2344-9127-112A23A5FCE5}" type="pres">
      <dgm:prSet presAssocID="{962C35EE-DE08-4BCA-8043-ED9AC6638CD6}" presName="vert1" presStyleCnt="0"/>
      <dgm:spPr/>
    </dgm:pt>
    <dgm:pt modelId="{89A77468-3B64-5C47-ADDA-EF4C76726B10}" type="pres">
      <dgm:prSet presAssocID="{F3D909D1-236E-46F0-91D3-42926727452E}" presName="thickLine" presStyleLbl="alignNode1" presStyleIdx="4" presStyleCnt="11"/>
      <dgm:spPr/>
    </dgm:pt>
    <dgm:pt modelId="{8F38DFA3-26B5-AC41-BE6F-47B8EAC873D7}" type="pres">
      <dgm:prSet presAssocID="{F3D909D1-236E-46F0-91D3-42926727452E}" presName="horz1" presStyleCnt="0"/>
      <dgm:spPr/>
    </dgm:pt>
    <dgm:pt modelId="{33C4FEEB-A61E-A246-98D0-76CDFBDDD4EC}" type="pres">
      <dgm:prSet presAssocID="{F3D909D1-236E-46F0-91D3-42926727452E}" presName="tx1" presStyleLbl="revTx" presStyleIdx="4" presStyleCnt="11"/>
      <dgm:spPr/>
    </dgm:pt>
    <dgm:pt modelId="{76A53635-98D7-364D-AC08-F4A4D5322A89}" type="pres">
      <dgm:prSet presAssocID="{F3D909D1-236E-46F0-91D3-42926727452E}" presName="vert1" presStyleCnt="0"/>
      <dgm:spPr/>
    </dgm:pt>
    <dgm:pt modelId="{5BDC1096-24D3-9447-AEB7-C68F49FC8DE0}" type="pres">
      <dgm:prSet presAssocID="{2D554C2F-E633-448B-91C7-7314AFB34AB9}" presName="thickLine" presStyleLbl="alignNode1" presStyleIdx="5" presStyleCnt="11"/>
      <dgm:spPr/>
    </dgm:pt>
    <dgm:pt modelId="{57AFC041-E07E-D342-9599-D869FCAF3834}" type="pres">
      <dgm:prSet presAssocID="{2D554C2F-E633-448B-91C7-7314AFB34AB9}" presName="horz1" presStyleCnt="0"/>
      <dgm:spPr/>
    </dgm:pt>
    <dgm:pt modelId="{A9F802FD-31FA-044C-882A-337050D90A1C}" type="pres">
      <dgm:prSet presAssocID="{2D554C2F-E633-448B-91C7-7314AFB34AB9}" presName="tx1" presStyleLbl="revTx" presStyleIdx="5" presStyleCnt="11"/>
      <dgm:spPr/>
    </dgm:pt>
    <dgm:pt modelId="{518EACCD-94F7-A048-B2B4-2367B33ACF46}" type="pres">
      <dgm:prSet presAssocID="{2D554C2F-E633-448B-91C7-7314AFB34AB9}" presName="vert1" presStyleCnt="0"/>
      <dgm:spPr/>
    </dgm:pt>
    <dgm:pt modelId="{8EC03469-0516-404A-8779-C1005E568056}" type="pres">
      <dgm:prSet presAssocID="{C453EBA2-5F6D-4AFE-9870-FD2975AD99FD}" presName="thickLine" presStyleLbl="alignNode1" presStyleIdx="6" presStyleCnt="11"/>
      <dgm:spPr/>
    </dgm:pt>
    <dgm:pt modelId="{5BB8FB4B-D9E2-794A-9138-6358D6C0C7E0}" type="pres">
      <dgm:prSet presAssocID="{C453EBA2-5F6D-4AFE-9870-FD2975AD99FD}" presName="horz1" presStyleCnt="0"/>
      <dgm:spPr/>
    </dgm:pt>
    <dgm:pt modelId="{14A872C3-EE00-3741-8AD1-58474D090904}" type="pres">
      <dgm:prSet presAssocID="{C453EBA2-5F6D-4AFE-9870-FD2975AD99FD}" presName="tx1" presStyleLbl="revTx" presStyleIdx="6" presStyleCnt="11"/>
      <dgm:spPr/>
    </dgm:pt>
    <dgm:pt modelId="{0607A8D8-3DFF-E34D-ACE0-4DD9456E2F83}" type="pres">
      <dgm:prSet presAssocID="{C453EBA2-5F6D-4AFE-9870-FD2975AD99FD}" presName="vert1" presStyleCnt="0"/>
      <dgm:spPr/>
    </dgm:pt>
    <dgm:pt modelId="{399EE3C4-5B69-E242-B80A-C79556251F4E}" type="pres">
      <dgm:prSet presAssocID="{F2BE67CD-01E0-4646-863D-A290B8CD38B6}" presName="thickLine" presStyleLbl="alignNode1" presStyleIdx="7" presStyleCnt="11"/>
      <dgm:spPr/>
    </dgm:pt>
    <dgm:pt modelId="{D59F7F25-6B26-E947-BF49-5B171A696132}" type="pres">
      <dgm:prSet presAssocID="{F2BE67CD-01E0-4646-863D-A290B8CD38B6}" presName="horz1" presStyleCnt="0"/>
      <dgm:spPr/>
    </dgm:pt>
    <dgm:pt modelId="{D3A2BF65-2402-B146-AD66-52DE50B3A23F}" type="pres">
      <dgm:prSet presAssocID="{F2BE67CD-01E0-4646-863D-A290B8CD38B6}" presName="tx1" presStyleLbl="revTx" presStyleIdx="7" presStyleCnt="11"/>
      <dgm:spPr/>
    </dgm:pt>
    <dgm:pt modelId="{F254CF5C-E626-DA40-9FF1-22F56F9D5782}" type="pres">
      <dgm:prSet presAssocID="{F2BE67CD-01E0-4646-863D-A290B8CD38B6}" presName="vert1" presStyleCnt="0"/>
      <dgm:spPr/>
    </dgm:pt>
    <dgm:pt modelId="{B9F0B8B0-8F7D-CD4B-8804-172F3577E173}" type="pres">
      <dgm:prSet presAssocID="{26CFD3EF-20FD-4114-A5D8-1FF213E8E07F}" presName="thickLine" presStyleLbl="alignNode1" presStyleIdx="8" presStyleCnt="11"/>
      <dgm:spPr/>
    </dgm:pt>
    <dgm:pt modelId="{D432A93C-A4DD-704D-B301-1B4A7828C2D5}" type="pres">
      <dgm:prSet presAssocID="{26CFD3EF-20FD-4114-A5D8-1FF213E8E07F}" presName="horz1" presStyleCnt="0"/>
      <dgm:spPr/>
    </dgm:pt>
    <dgm:pt modelId="{5D084980-457D-EE43-A579-185327D85103}" type="pres">
      <dgm:prSet presAssocID="{26CFD3EF-20FD-4114-A5D8-1FF213E8E07F}" presName="tx1" presStyleLbl="revTx" presStyleIdx="8" presStyleCnt="11"/>
      <dgm:spPr/>
    </dgm:pt>
    <dgm:pt modelId="{49A8A481-482A-D74E-97C2-B9A418C597F4}" type="pres">
      <dgm:prSet presAssocID="{26CFD3EF-20FD-4114-A5D8-1FF213E8E07F}" presName="vert1" presStyleCnt="0"/>
      <dgm:spPr/>
    </dgm:pt>
    <dgm:pt modelId="{D4554D24-639F-F541-B0BA-2531E46FE252}" type="pres">
      <dgm:prSet presAssocID="{675B1D50-D927-4C58-A3D4-9FBAFA018679}" presName="thickLine" presStyleLbl="alignNode1" presStyleIdx="9" presStyleCnt="11"/>
      <dgm:spPr/>
    </dgm:pt>
    <dgm:pt modelId="{8E02EE31-37A4-F140-AB8D-3D7EDC877C77}" type="pres">
      <dgm:prSet presAssocID="{675B1D50-D927-4C58-A3D4-9FBAFA018679}" presName="horz1" presStyleCnt="0"/>
      <dgm:spPr/>
    </dgm:pt>
    <dgm:pt modelId="{99705C14-D20F-2E46-A049-12374FCA56C1}" type="pres">
      <dgm:prSet presAssocID="{675B1D50-D927-4C58-A3D4-9FBAFA018679}" presName="tx1" presStyleLbl="revTx" presStyleIdx="9" presStyleCnt="11"/>
      <dgm:spPr/>
    </dgm:pt>
    <dgm:pt modelId="{10343175-DAF0-BD41-9850-DB8A24BEBE9E}" type="pres">
      <dgm:prSet presAssocID="{675B1D50-D927-4C58-A3D4-9FBAFA018679}" presName="vert1" presStyleCnt="0"/>
      <dgm:spPr/>
    </dgm:pt>
    <dgm:pt modelId="{72DBD76A-17A2-D94C-8FAB-6B30B560A5E6}" type="pres">
      <dgm:prSet presAssocID="{D349188A-3289-400F-A5B7-AE9B2785C564}" presName="thickLine" presStyleLbl="alignNode1" presStyleIdx="10" presStyleCnt="11"/>
      <dgm:spPr/>
    </dgm:pt>
    <dgm:pt modelId="{995A87D5-85CE-5744-BD0A-D4CE13847446}" type="pres">
      <dgm:prSet presAssocID="{D349188A-3289-400F-A5B7-AE9B2785C564}" presName="horz1" presStyleCnt="0"/>
      <dgm:spPr/>
    </dgm:pt>
    <dgm:pt modelId="{A90168F4-C17A-2C4B-86B1-1A8C464D0691}" type="pres">
      <dgm:prSet presAssocID="{D349188A-3289-400F-A5B7-AE9B2785C564}" presName="tx1" presStyleLbl="revTx" presStyleIdx="10" presStyleCnt="11"/>
      <dgm:spPr/>
    </dgm:pt>
    <dgm:pt modelId="{8213585D-077D-F243-B162-CAB49857B199}" type="pres">
      <dgm:prSet presAssocID="{D349188A-3289-400F-A5B7-AE9B2785C564}" presName="vert1" presStyleCnt="0"/>
      <dgm:spPr/>
    </dgm:pt>
  </dgm:ptLst>
  <dgm:cxnLst>
    <dgm:cxn modelId="{1C7C380A-E1C0-4618-A730-F24651AFB545}" srcId="{9134FCA8-2988-4962-B910-E33EA263AC67}" destId="{675B1D50-D927-4C58-A3D4-9FBAFA018679}" srcOrd="9" destOrd="0" parTransId="{0F1C9F8B-4508-449C-8506-8EFDEE442E6C}" sibTransId="{755B8B41-36E4-456E-BF91-7EF980F2D052}"/>
    <dgm:cxn modelId="{928A4A0B-01AF-124D-BCB3-7BFC8D36F87C}" type="presOf" srcId="{D349188A-3289-400F-A5B7-AE9B2785C564}" destId="{A90168F4-C17A-2C4B-86B1-1A8C464D0691}" srcOrd="0" destOrd="0" presId="urn:microsoft.com/office/officeart/2008/layout/LinedList"/>
    <dgm:cxn modelId="{985A6F17-3419-414E-909A-A8F6C0364D63}" srcId="{9134FCA8-2988-4962-B910-E33EA263AC67}" destId="{26CFD3EF-20FD-4114-A5D8-1FF213E8E07F}" srcOrd="8" destOrd="0" parTransId="{4AE64019-FDFA-4ECE-B0E3-D5D17CB535FB}" sibTransId="{1749D2C1-5F42-4C02-823D-20628180A370}"/>
    <dgm:cxn modelId="{05833C2A-844D-444D-BEB2-950B28FF0B8F}" srcId="{9134FCA8-2988-4962-B910-E33EA263AC67}" destId="{2D554C2F-E633-448B-91C7-7314AFB34AB9}" srcOrd="5" destOrd="0" parTransId="{D19FBA7D-961D-444B-83AF-EFC05FB3526B}" sibTransId="{4E34F6C1-1BB9-43D3-B3E6-F7781E290454}"/>
    <dgm:cxn modelId="{9FDB3432-930C-F94D-8BD1-16416BBCB74A}" type="presOf" srcId="{F9136672-46D8-4C7E-91AA-FF1CAE85D997}" destId="{34093F8B-ADE5-6944-8855-F6B7C46B6A02}" srcOrd="0" destOrd="0" presId="urn:microsoft.com/office/officeart/2008/layout/LinedList"/>
    <dgm:cxn modelId="{DF900744-363D-7846-B0DD-896A1C60FF6A}" type="presOf" srcId="{2D554C2F-E633-448B-91C7-7314AFB34AB9}" destId="{A9F802FD-31FA-044C-882A-337050D90A1C}" srcOrd="0" destOrd="0" presId="urn:microsoft.com/office/officeart/2008/layout/LinedList"/>
    <dgm:cxn modelId="{0862A74D-9F19-234A-868B-E34A2B8B5043}" type="presOf" srcId="{26CFD3EF-20FD-4114-A5D8-1FF213E8E07F}" destId="{5D084980-457D-EE43-A579-185327D85103}" srcOrd="0" destOrd="0" presId="urn:microsoft.com/office/officeart/2008/layout/LinedList"/>
    <dgm:cxn modelId="{DE2CB14D-E03D-844B-B9F8-D8BEF5B19B10}" type="presOf" srcId="{C453EBA2-5F6D-4AFE-9870-FD2975AD99FD}" destId="{14A872C3-EE00-3741-8AD1-58474D090904}" srcOrd="0" destOrd="0" presId="urn:microsoft.com/office/officeart/2008/layout/LinedList"/>
    <dgm:cxn modelId="{4FC6614F-5A15-EF45-B491-22BA03B74813}" type="presOf" srcId="{F2BE67CD-01E0-4646-863D-A290B8CD38B6}" destId="{D3A2BF65-2402-B146-AD66-52DE50B3A23F}" srcOrd="0" destOrd="0" presId="urn:microsoft.com/office/officeart/2008/layout/LinedList"/>
    <dgm:cxn modelId="{07D38F55-679C-48FF-853C-21ECF852375C}" srcId="{9134FCA8-2988-4962-B910-E33EA263AC67}" destId="{962C35EE-DE08-4BCA-8043-ED9AC6638CD6}" srcOrd="3" destOrd="0" parTransId="{A8E267B7-CEF1-424A-8E04-89D1DE1AFA0F}" sibTransId="{818FF361-E885-4324-A728-3C9A02941B3F}"/>
    <dgm:cxn modelId="{EF782E57-1FA1-824A-99D6-1E616EB115FA}" type="presOf" srcId="{FC69E592-A95E-4A44-8820-37B43D6018D6}" destId="{243DEBBF-42AE-2244-8BE3-91A851FEECA2}" srcOrd="0" destOrd="0" presId="urn:microsoft.com/office/officeart/2008/layout/LinedList"/>
    <dgm:cxn modelId="{F8CE7067-31CB-D446-9977-DA4D57322BF6}" type="presOf" srcId="{9134FCA8-2988-4962-B910-E33EA263AC67}" destId="{52B9F3A2-5A68-2D46-9B1B-39F3FE8298FB}" srcOrd="0" destOrd="0" presId="urn:microsoft.com/office/officeart/2008/layout/LinedList"/>
    <dgm:cxn modelId="{47C25DB8-360D-40A8-AB9A-5D1E25044089}" srcId="{9134FCA8-2988-4962-B910-E33EA263AC67}" destId="{467068CF-BA17-4757-ABD6-7CA68994F765}" srcOrd="1" destOrd="0" parTransId="{5F2E9818-9EC0-4C1D-91C8-E3961CD8ECB9}" sibTransId="{9F972277-1726-4891-94AB-60E158418041}"/>
    <dgm:cxn modelId="{B62090C3-BEEA-467D-88D4-0285B912AFA7}" srcId="{9134FCA8-2988-4962-B910-E33EA263AC67}" destId="{C453EBA2-5F6D-4AFE-9870-FD2975AD99FD}" srcOrd="6" destOrd="0" parTransId="{AF3B89A1-6141-49E0-A68B-259681E84FA2}" sibTransId="{97FB18D3-21E7-4F07-8D8F-CF30F70A1425}"/>
    <dgm:cxn modelId="{2B6D7BCE-D036-4AB9-980C-3FBB8798180D}" srcId="{9134FCA8-2988-4962-B910-E33EA263AC67}" destId="{F9136672-46D8-4C7E-91AA-FF1CAE85D997}" srcOrd="0" destOrd="0" parTransId="{3DD400A6-9BDC-4F44-B96A-8AAB3F76A5F6}" sibTransId="{B42B933D-EDFC-417A-8956-979169A906ED}"/>
    <dgm:cxn modelId="{15A350CF-A636-4E9C-BB76-6CEB4C909DE7}" srcId="{9134FCA8-2988-4962-B910-E33EA263AC67}" destId="{D349188A-3289-400F-A5B7-AE9B2785C564}" srcOrd="10" destOrd="0" parTransId="{F0ED7EE8-72C6-4A1F-A84F-71F528A03965}" sibTransId="{1649F480-AB7A-4B70-9DE9-469566005026}"/>
    <dgm:cxn modelId="{263FDDD1-5423-42E3-84D5-01CFDCBC74AE}" srcId="{9134FCA8-2988-4962-B910-E33EA263AC67}" destId="{F3D909D1-236E-46F0-91D3-42926727452E}" srcOrd="4" destOrd="0" parTransId="{458DE12B-7C9B-40BE-A684-71ADEEAC4382}" sibTransId="{919F2B36-2260-472F-8215-CB463422928F}"/>
    <dgm:cxn modelId="{A44027D7-1F97-004A-92CE-332549FD2534}" type="presOf" srcId="{467068CF-BA17-4757-ABD6-7CA68994F765}" destId="{FFE4F673-148F-2548-9421-D9FCC50DD0B0}" srcOrd="0" destOrd="0" presId="urn:microsoft.com/office/officeart/2008/layout/LinedList"/>
    <dgm:cxn modelId="{B82015D8-59C2-4EAA-A31C-E3113D7B6CDF}" srcId="{9134FCA8-2988-4962-B910-E33EA263AC67}" destId="{FC69E592-A95E-4A44-8820-37B43D6018D6}" srcOrd="2" destOrd="0" parTransId="{62A70AEA-A382-41A6-AF62-521F48497BA4}" sibTransId="{11CDEC93-4E95-41E9-A43A-82546A25CE4D}"/>
    <dgm:cxn modelId="{C74DBAE6-D159-944D-962D-BD735C2720B8}" type="presOf" srcId="{962C35EE-DE08-4BCA-8043-ED9AC6638CD6}" destId="{580DCD58-C905-E948-A478-B64574A8225F}" srcOrd="0" destOrd="0" presId="urn:microsoft.com/office/officeart/2008/layout/LinedList"/>
    <dgm:cxn modelId="{73D678E8-DDD1-7F4B-8288-DC4F2F3D7C24}" type="presOf" srcId="{675B1D50-D927-4C58-A3D4-9FBAFA018679}" destId="{99705C14-D20F-2E46-A049-12374FCA56C1}" srcOrd="0" destOrd="0" presId="urn:microsoft.com/office/officeart/2008/layout/LinedList"/>
    <dgm:cxn modelId="{27492EEB-C9AB-5C41-8D99-CAEF36D6EFB6}" type="presOf" srcId="{F3D909D1-236E-46F0-91D3-42926727452E}" destId="{33C4FEEB-A61E-A246-98D0-76CDFBDDD4EC}" srcOrd="0" destOrd="0" presId="urn:microsoft.com/office/officeart/2008/layout/LinedList"/>
    <dgm:cxn modelId="{3501C3F1-B53C-4B95-858D-6FA5522DD8BE}" srcId="{9134FCA8-2988-4962-B910-E33EA263AC67}" destId="{F2BE67CD-01E0-4646-863D-A290B8CD38B6}" srcOrd="7" destOrd="0" parTransId="{310D2F60-6D27-400D-BE99-BF99ABD5F635}" sibTransId="{EE261758-9365-436F-9895-24BDA8F4651D}"/>
    <dgm:cxn modelId="{C04AC416-4FDE-1249-8BBD-8C331A673FA6}" type="presParOf" srcId="{52B9F3A2-5A68-2D46-9B1B-39F3FE8298FB}" destId="{82CF16A6-6632-5348-AEC0-2DFB9D00078F}" srcOrd="0" destOrd="0" presId="urn:microsoft.com/office/officeart/2008/layout/LinedList"/>
    <dgm:cxn modelId="{03C5433B-C273-5D45-BC91-D8B47A3163CF}" type="presParOf" srcId="{52B9F3A2-5A68-2D46-9B1B-39F3FE8298FB}" destId="{D681EFDB-AF8A-8E49-977E-4FA8F7AAF760}" srcOrd="1" destOrd="0" presId="urn:microsoft.com/office/officeart/2008/layout/LinedList"/>
    <dgm:cxn modelId="{EB9C351D-C2F3-FF49-925F-3C1FE1DB53B3}" type="presParOf" srcId="{D681EFDB-AF8A-8E49-977E-4FA8F7AAF760}" destId="{34093F8B-ADE5-6944-8855-F6B7C46B6A02}" srcOrd="0" destOrd="0" presId="urn:microsoft.com/office/officeart/2008/layout/LinedList"/>
    <dgm:cxn modelId="{02AC8B9E-787A-8740-8DD8-EEA5D7062FDD}" type="presParOf" srcId="{D681EFDB-AF8A-8E49-977E-4FA8F7AAF760}" destId="{FF7BA346-9742-8A44-BF5A-167661E3E8B8}" srcOrd="1" destOrd="0" presId="urn:microsoft.com/office/officeart/2008/layout/LinedList"/>
    <dgm:cxn modelId="{C0737B2F-313A-AF41-A33D-2B7CA63828B5}" type="presParOf" srcId="{52B9F3A2-5A68-2D46-9B1B-39F3FE8298FB}" destId="{12C64922-2FE0-2A46-98F6-DFAD45AE67DB}" srcOrd="2" destOrd="0" presId="urn:microsoft.com/office/officeart/2008/layout/LinedList"/>
    <dgm:cxn modelId="{617B522F-08E8-444E-BA86-CF302B502E7E}" type="presParOf" srcId="{52B9F3A2-5A68-2D46-9B1B-39F3FE8298FB}" destId="{04EA8DC4-37B9-9842-89AB-7E6592B057F3}" srcOrd="3" destOrd="0" presId="urn:microsoft.com/office/officeart/2008/layout/LinedList"/>
    <dgm:cxn modelId="{309CEE45-3C4E-8C4E-9CB5-B54A73C3BB68}" type="presParOf" srcId="{04EA8DC4-37B9-9842-89AB-7E6592B057F3}" destId="{FFE4F673-148F-2548-9421-D9FCC50DD0B0}" srcOrd="0" destOrd="0" presId="urn:microsoft.com/office/officeart/2008/layout/LinedList"/>
    <dgm:cxn modelId="{EA3DAF5D-634E-B441-B0CD-197FFC6296B0}" type="presParOf" srcId="{04EA8DC4-37B9-9842-89AB-7E6592B057F3}" destId="{DA883F02-AD6D-274C-A3DD-E5B559CAD5C5}" srcOrd="1" destOrd="0" presId="urn:microsoft.com/office/officeart/2008/layout/LinedList"/>
    <dgm:cxn modelId="{11836B75-5937-F446-AEA0-8BBE042F38FC}" type="presParOf" srcId="{52B9F3A2-5A68-2D46-9B1B-39F3FE8298FB}" destId="{896F9080-0FBC-1F48-8E0A-231C184F9935}" srcOrd="4" destOrd="0" presId="urn:microsoft.com/office/officeart/2008/layout/LinedList"/>
    <dgm:cxn modelId="{F0C11C9D-4356-F249-A08C-324331F5EFA7}" type="presParOf" srcId="{52B9F3A2-5A68-2D46-9B1B-39F3FE8298FB}" destId="{356467C1-1528-2044-8D3C-C1154C2F28D3}" srcOrd="5" destOrd="0" presId="urn:microsoft.com/office/officeart/2008/layout/LinedList"/>
    <dgm:cxn modelId="{D2E267BC-4D84-F545-B3A1-B30ECA2B0470}" type="presParOf" srcId="{356467C1-1528-2044-8D3C-C1154C2F28D3}" destId="{243DEBBF-42AE-2244-8BE3-91A851FEECA2}" srcOrd="0" destOrd="0" presId="urn:microsoft.com/office/officeart/2008/layout/LinedList"/>
    <dgm:cxn modelId="{71160867-273C-0047-98AA-EC0956F8174D}" type="presParOf" srcId="{356467C1-1528-2044-8D3C-C1154C2F28D3}" destId="{3A667B1B-F29F-9F46-B7D1-11EACB59F424}" srcOrd="1" destOrd="0" presId="urn:microsoft.com/office/officeart/2008/layout/LinedList"/>
    <dgm:cxn modelId="{8525A955-FB0C-1049-B8EF-D3F840169C80}" type="presParOf" srcId="{52B9F3A2-5A68-2D46-9B1B-39F3FE8298FB}" destId="{065F5E35-4E72-194A-958C-26AB9E467F1C}" srcOrd="6" destOrd="0" presId="urn:microsoft.com/office/officeart/2008/layout/LinedList"/>
    <dgm:cxn modelId="{077532B3-FBF0-AF45-B358-596F08F5C030}" type="presParOf" srcId="{52B9F3A2-5A68-2D46-9B1B-39F3FE8298FB}" destId="{6DB95C8E-BFF1-F747-A839-28F963AC3B93}" srcOrd="7" destOrd="0" presId="urn:microsoft.com/office/officeart/2008/layout/LinedList"/>
    <dgm:cxn modelId="{2AD64FE0-E388-F148-A04B-FBD8106F5E12}" type="presParOf" srcId="{6DB95C8E-BFF1-F747-A839-28F963AC3B93}" destId="{580DCD58-C905-E948-A478-B64574A8225F}" srcOrd="0" destOrd="0" presId="urn:microsoft.com/office/officeart/2008/layout/LinedList"/>
    <dgm:cxn modelId="{A157671A-B641-114A-AE15-D0C3E1859435}" type="presParOf" srcId="{6DB95C8E-BFF1-F747-A839-28F963AC3B93}" destId="{768BF524-60F3-2344-9127-112A23A5FCE5}" srcOrd="1" destOrd="0" presId="urn:microsoft.com/office/officeart/2008/layout/LinedList"/>
    <dgm:cxn modelId="{709678ED-34E8-BF46-A06B-AA3A57099627}" type="presParOf" srcId="{52B9F3A2-5A68-2D46-9B1B-39F3FE8298FB}" destId="{89A77468-3B64-5C47-ADDA-EF4C76726B10}" srcOrd="8" destOrd="0" presId="urn:microsoft.com/office/officeart/2008/layout/LinedList"/>
    <dgm:cxn modelId="{CEB5C3BD-E19E-844E-8AB2-D7950B61DD7A}" type="presParOf" srcId="{52B9F3A2-5A68-2D46-9B1B-39F3FE8298FB}" destId="{8F38DFA3-26B5-AC41-BE6F-47B8EAC873D7}" srcOrd="9" destOrd="0" presId="urn:microsoft.com/office/officeart/2008/layout/LinedList"/>
    <dgm:cxn modelId="{E5826ED7-9F50-1245-B228-94588A8BB40F}" type="presParOf" srcId="{8F38DFA3-26B5-AC41-BE6F-47B8EAC873D7}" destId="{33C4FEEB-A61E-A246-98D0-76CDFBDDD4EC}" srcOrd="0" destOrd="0" presId="urn:microsoft.com/office/officeart/2008/layout/LinedList"/>
    <dgm:cxn modelId="{87FFA2F0-58EE-6B4D-AD55-AA025964A4AA}" type="presParOf" srcId="{8F38DFA3-26B5-AC41-BE6F-47B8EAC873D7}" destId="{76A53635-98D7-364D-AC08-F4A4D5322A89}" srcOrd="1" destOrd="0" presId="urn:microsoft.com/office/officeart/2008/layout/LinedList"/>
    <dgm:cxn modelId="{85D756D3-7187-5448-A0EE-102AC85D8128}" type="presParOf" srcId="{52B9F3A2-5A68-2D46-9B1B-39F3FE8298FB}" destId="{5BDC1096-24D3-9447-AEB7-C68F49FC8DE0}" srcOrd="10" destOrd="0" presId="urn:microsoft.com/office/officeart/2008/layout/LinedList"/>
    <dgm:cxn modelId="{51C24319-5140-474D-926D-79205A81A053}" type="presParOf" srcId="{52B9F3A2-5A68-2D46-9B1B-39F3FE8298FB}" destId="{57AFC041-E07E-D342-9599-D869FCAF3834}" srcOrd="11" destOrd="0" presId="urn:microsoft.com/office/officeart/2008/layout/LinedList"/>
    <dgm:cxn modelId="{2CD860D1-2B7C-4541-94D3-9F80D73FB03A}" type="presParOf" srcId="{57AFC041-E07E-D342-9599-D869FCAF3834}" destId="{A9F802FD-31FA-044C-882A-337050D90A1C}" srcOrd="0" destOrd="0" presId="urn:microsoft.com/office/officeart/2008/layout/LinedList"/>
    <dgm:cxn modelId="{90D0A39B-2A3B-5342-9C8D-0FFCA446B289}" type="presParOf" srcId="{57AFC041-E07E-D342-9599-D869FCAF3834}" destId="{518EACCD-94F7-A048-B2B4-2367B33ACF46}" srcOrd="1" destOrd="0" presId="urn:microsoft.com/office/officeart/2008/layout/LinedList"/>
    <dgm:cxn modelId="{1C3FFA24-A73F-D44F-8401-528114629C54}" type="presParOf" srcId="{52B9F3A2-5A68-2D46-9B1B-39F3FE8298FB}" destId="{8EC03469-0516-404A-8779-C1005E568056}" srcOrd="12" destOrd="0" presId="urn:microsoft.com/office/officeart/2008/layout/LinedList"/>
    <dgm:cxn modelId="{99493F81-ADD2-0747-9A0B-61722018B6EA}" type="presParOf" srcId="{52B9F3A2-5A68-2D46-9B1B-39F3FE8298FB}" destId="{5BB8FB4B-D9E2-794A-9138-6358D6C0C7E0}" srcOrd="13" destOrd="0" presId="urn:microsoft.com/office/officeart/2008/layout/LinedList"/>
    <dgm:cxn modelId="{A1E076D4-8E6F-9C40-AD4E-08A982BA8167}" type="presParOf" srcId="{5BB8FB4B-D9E2-794A-9138-6358D6C0C7E0}" destId="{14A872C3-EE00-3741-8AD1-58474D090904}" srcOrd="0" destOrd="0" presId="urn:microsoft.com/office/officeart/2008/layout/LinedList"/>
    <dgm:cxn modelId="{4AFCC009-F4B8-2A43-9A76-644CC48F59F2}" type="presParOf" srcId="{5BB8FB4B-D9E2-794A-9138-6358D6C0C7E0}" destId="{0607A8D8-3DFF-E34D-ACE0-4DD9456E2F83}" srcOrd="1" destOrd="0" presId="urn:microsoft.com/office/officeart/2008/layout/LinedList"/>
    <dgm:cxn modelId="{699911E8-817A-2843-9722-077C94A47ACB}" type="presParOf" srcId="{52B9F3A2-5A68-2D46-9B1B-39F3FE8298FB}" destId="{399EE3C4-5B69-E242-B80A-C79556251F4E}" srcOrd="14" destOrd="0" presId="urn:microsoft.com/office/officeart/2008/layout/LinedList"/>
    <dgm:cxn modelId="{BAA10BA5-14C9-BA4A-AF5D-11A7A7C42EF9}" type="presParOf" srcId="{52B9F3A2-5A68-2D46-9B1B-39F3FE8298FB}" destId="{D59F7F25-6B26-E947-BF49-5B171A696132}" srcOrd="15" destOrd="0" presId="urn:microsoft.com/office/officeart/2008/layout/LinedList"/>
    <dgm:cxn modelId="{78AD9F34-4A4C-1649-B970-8A29ECD9C455}" type="presParOf" srcId="{D59F7F25-6B26-E947-BF49-5B171A696132}" destId="{D3A2BF65-2402-B146-AD66-52DE50B3A23F}" srcOrd="0" destOrd="0" presId="urn:microsoft.com/office/officeart/2008/layout/LinedList"/>
    <dgm:cxn modelId="{85706A72-EEFE-F245-ADD8-F794D8FF290A}" type="presParOf" srcId="{D59F7F25-6B26-E947-BF49-5B171A696132}" destId="{F254CF5C-E626-DA40-9FF1-22F56F9D5782}" srcOrd="1" destOrd="0" presId="urn:microsoft.com/office/officeart/2008/layout/LinedList"/>
    <dgm:cxn modelId="{945D26E0-A677-1346-B610-D670FA704DB7}" type="presParOf" srcId="{52B9F3A2-5A68-2D46-9B1B-39F3FE8298FB}" destId="{B9F0B8B0-8F7D-CD4B-8804-172F3577E173}" srcOrd="16" destOrd="0" presId="urn:microsoft.com/office/officeart/2008/layout/LinedList"/>
    <dgm:cxn modelId="{D0823E52-654B-5943-8DCD-C8B617D428C9}" type="presParOf" srcId="{52B9F3A2-5A68-2D46-9B1B-39F3FE8298FB}" destId="{D432A93C-A4DD-704D-B301-1B4A7828C2D5}" srcOrd="17" destOrd="0" presId="urn:microsoft.com/office/officeart/2008/layout/LinedList"/>
    <dgm:cxn modelId="{1A3A654E-3103-8D49-A26E-E40DB6FE5327}" type="presParOf" srcId="{D432A93C-A4DD-704D-B301-1B4A7828C2D5}" destId="{5D084980-457D-EE43-A579-185327D85103}" srcOrd="0" destOrd="0" presId="urn:microsoft.com/office/officeart/2008/layout/LinedList"/>
    <dgm:cxn modelId="{39882ED7-ACCC-E640-A42E-75B940B0C072}" type="presParOf" srcId="{D432A93C-A4DD-704D-B301-1B4A7828C2D5}" destId="{49A8A481-482A-D74E-97C2-B9A418C597F4}" srcOrd="1" destOrd="0" presId="urn:microsoft.com/office/officeart/2008/layout/LinedList"/>
    <dgm:cxn modelId="{BD3A436B-D87A-AA49-8B36-4770E599E7B2}" type="presParOf" srcId="{52B9F3A2-5A68-2D46-9B1B-39F3FE8298FB}" destId="{D4554D24-639F-F541-B0BA-2531E46FE252}" srcOrd="18" destOrd="0" presId="urn:microsoft.com/office/officeart/2008/layout/LinedList"/>
    <dgm:cxn modelId="{4EFA2B1B-8F6D-4C40-81C2-04BBE61131C8}" type="presParOf" srcId="{52B9F3A2-5A68-2D46-9B1B-39F3FE8298FB}" destId="{8E02EE31-37A4-F140-AB8D-3D7EDC877C77}" srcOrd="19" destOrd="0" presId="urn:microsoft.com/office/officeart/2008/layout/LinedList"/>
    <dgm:cxn modelId="{AA2197DE-BAC4-3C45-95F1-9EB84294B306}" type="presParOf" srcId="{8E02EE31-37A4-F140-AB8D-3D7EDC877C77}" destId="{99705C14-D20F-2E46-A049-12374FCA56C1}" srcOrd="0" destOrd="0" presId="urn:microsoft.com/office/officeart/2008/layout/LinedList"/>
    <dgm:cxn modelId="{FD1FD12B-640A-F94D-A381-F21EFA2914F4}" type="presParOf" srcId="{8E02EE31-37A4-F140-AB8D-3D7EDC877C77}" destId="{10343175-DAF0-BD41-9850-DB8A24BEBE9E}" srcOrd="1" destOrd="0" presId="urn:microsoft.com/office/officeart/2008/layout/LinedList"/>
    <dgm:cxn modelId="{BC88055D-E834-5B4F-9099-2AC355ACE626}" type="presParOf" srcId="{52B9F3A2-5A68-2D46-9B1B-39F3FE8298FB}" destId="{72DBD76A-17A2-D94C-8FAB-6B30B560A5E6}" srcOrd="20" destOrd="0" presId="urn:microsoft.com/office/officeart/2008/layout/LinedList"/>
    <dgm:cxn modelId="{B5A845AC-98C0-2E42-9783-AAB3DEBC82D6}" type="presParOf" srcId="{52B9F3A2-5A68-2D46-9B1B-39F3FE8298FB}" destId="{995A87D5-85CE-5744-BD0A-D4CE13847446}" srcOrd="21" destOrd="0" presId="urn:microsoft.com/office/officeart/2008/layout/LinedList"/>
    <dgm:cxn modelId="{262A9808-9943-6E40-9497-3C28E4BC3EE9}" type="presParOf" srcId="{995A87D5-85CE-5744-BD0A-D4CE13847446}" destId="{A90168F4-C17A-2C4B-86B1-1A8C464D0691}" srcOrd="0" destOrd="0" presId="urn:microsoft.com/office/officeart/2008/layout/LinedList"/>
    <dgm:cxn modelId="{78756A7F-84FC-BA42-9334-329C938B18AA}" type="presParOf" srcId="{995A87D5-85CE-5744-BD0A-D4CE13847446}" destId="{8213585D-077D-F243-B162-CAB49857B19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BE9578-F71E-4C98-8042-F9B9AE17926E}" type="doc">
      <dgm:prSet loTypeId="urn:microsoft.com/office/officeart/2016/7/layout/BasicLinearProcessNumbered" loCatId="process" qsTypeId="urn:microsoft.com/office/officeart/2005/8/quickstyle/simple4" qsCatId="simple" csTypeId="urn:microsoft.com/office/officeart/2005/8/colors/accent2_2" csCatId="accent2" phldr="1"/>
      <dgm:spPr/>
      <dgm:t>
        <a:bodyPr/>
        <a:lstStyle/>
        <a:p>
          <a:endParaRPr lang="en-US"/>
        </a:p>
      </dgm:t>
    </dgm:pt>
    <dgm:pt modelId="{D43774E7-12DC-4107-BD9A-AB3748C21284}">
      <dgm:prSet/>
      <dgm:spPr/>
      <dgm:t>
        <a:bodyPr/>
        <a:lstStyle/>
        <a:p>
          <a:r>
            <a:rPr lang="en-US"/>
            <a:t>Adding one book or film by a POC/woman/LGBTQ scholar or artist to a class that is predominated by books/films by white/men/straight scholars or artists.</a:t>
          </a:r>
        </a:p>
      </dgm:t>
    </dgm:pt>
    <dgm:pt modelId="{6D12E14E-44A3-4601-BB2D-C1E795173684}" type="parTrans" cxnId="{8CCF9521-AB48-44C2-8C3F-42632F15BF33}">
      <dgm:prSet/>
      <dgm:spPr/>
      <dgm:t>
        <a:bodyPr/>
        <a:lstStyle/>
        <a:p>
          <a:endParaRPr lang="en-US"/>
        </a:p>
      </dgm:t>
    </dgm:pt>
    <dgm:pt modelId="{0C4CCA7D-815D-45B8-80C2-37F00897F811}" type="sibTrans" cxnId="{8CCF9521-AB48-44C2-8C3F-42632F15BF33}">
      <dgm:prSet phldrT="1" phldr="0"/>
      <dgm:spPr/>
      <dgm:t>
        <a:bodyPr/>
        <a:lstStyle/>
        <a:p>
          <a:r>
            <a:rPr lang="en-US"/>
            <a:t>1</a:t>
          </a:r>
        </a:p>
      </dgm:t>
    </dgm:pt>
    <dgm:pt modelId="{C5D766EA-8935-4DCA-A812-9BFF44A76D2A}">
      <dgm:prSet/>
      <dgm:spPr/>
      <dgm:t>
        <a:bodyPr/>
        <a:lstStyle/>
        <a:p>
          <a:r>
            <a:rPr lang="en-US" dirty="0"/>
            <a:t>Only discussing issues around race, class, gender, etc. during topics that seem explicitly related to those issues of social diversity.</a:t>
          </a:r>
        </a:p>
      </dgm:t>
    </dgm:pt>
    <dgm:pt modelId="{24AB9C29-6372-42B1-8CD3-F6A86F7CAECF}" type="parTrans" cxnId="{4E6CFC86-FDA3-4F33-9802-7BFFE7702A72}">
      <dgm:prSet/>
      <dgm:spPr/>
      <dgm:t>
        <a:bodyPr/>
        <a:lstStyle/>
        <a:p>
          <a:endParaRPr lang="en-US"/>
        </a:p>
      </dgm:t>
    </dgm:pt>
    <dgm:pt modelId="{17B3DF82-60C6-4B26-9E6F-502F538520B9}" type="sibTrans" cxnId="{4E6CFC86-FDA3-4F33-9802-7BFFE7702A72}">
      <dgm:prSet phldrT="2" phldr="0"/>
      <dgm:spPr/>
      <dgm:t>
        <a:bodyPr/>
        <a:lstStyle/>
        <a:p>
          <a:r>
            <a:rPr lang="en-US"/>
            <a:t>2</a:t>
          </a:r>
        </a:p>
      </dgm:t>
    </dgm:pt>
    <dgm:pt modelId="{0F58BF3E-D3FC-49A2-BE53-155D3E75ED8C}">
      <dgm:prSet/>
      <dgm:spPr/>
      <dgm:t>
        <a:bodyPr/>
        <a:lstStyle/>
        <a:p>
          <a:r>
            <a:rPr lang="en-US" dirty="0"/>
            <a:t>Having a singular assignment that has students engage elements of diversity as related to the topic, but isn’t necessarily connected to the other assignments for the class.</a:t>
          </a:r>
        </a:p>
      </dgm:t>
    </dgm:pt>
    <dgm:pt modelId="{5B0A61E2-B27A-450A-BA0C-535B3266DF05}" type="parTrans" cxnId="{55C32523-882D-4FD8-9FF1-EF00CBB2D7B5}">
      <dgm:prSet/>
      <dgm:spPr/>
      <dgm:t>
        <a:bodyPr/>
        <a:lstStyle/>
        <a:p>
          <a:endParaRPr lang="en-US"/>
        </a:p>
      </dgm:t>
    </dgm:pt>
    <dgm:pt modelId="{E8F70B64-E9CA-45A4-A602-81FDA57FC062}" type="sibTrans" cxnId="{55C32523-882D-4FD8-9FF1-EF00CBB2D7B5}">
      <dgm:prSet phldrT="3" phldr="0"/>
      <dgm:spPr/>
      <dgm:t>
        <a:bodyPr/>
        <a:lstStyle/>
        <a:p>
          <a:r>
            <a:rPr lang="en-US"/>
            <a:t>3</a:t>
          </a:r>
        </a:p>
      </dgm:t>
    </dgm:pt>
    <dgm:pt modelId="{D6DBD956-EEE8-1440-8FA6-5885F99A92BA}" type="pres">
      <dgm:prSet presAssocID="{CCBE9578-F71E-4C98-8042-F9B9AE17926E}" presName="Name0" presStyleCnt="0">
        <dgm:presLayoutVars>
          <dgm:animLvl val="lvl"/>
          <dgm:resizeHandles val="exact"/>
        </dgm:presLayoutVars>
      </dgm:prSet>
      <dgm:spPr/>
    </dgm:pt>
    <dgm:pt modelId="{6D3EC977-6C63-2F42-918B-C05E8E0D8DBB}" type="pres">
      <dgm:prSet presAssocID="{D43774E7-12DC-4107-BD9A-AB3748C21284}" presName="compositeNode" presStyleCnt="0">
        <dgm:presLayoutVars>
          <dgm:bulletEnabled val="1"/>
        </dgm:presLayoutVars>
      </dgm:prSet>
      <dgm:spPr/>
    </dgm:pt>
    <dgm:pt modelId="{7269EC49-62AE-C84A-9751-B96C0B191F31}" type="pres">
      <dgm:prSet presAssocID="{D43774E7-12DC-4107-BD9A-AB3748C21284}" presName="bgRect" presStyleLbl="bgAccFollowNode1" presStyleIdx="0" presStyleCnt="3"/>
      <dgm:spPr/>
    </dgm:pt>
    <dgm:pt modelId="{FEEA1322-8191-2D46-8F97-2679CFEFD122}" type="pres">
      <dgm:prSet presAssocID="{0C4CCA7D-815D-45B8-80C2-37F00897F811}" presName="sibTransNodeCircle" presStyleLbl="alignNode1" presStyleIdx="0" presStyleCnt="6">
        <dgm:presLayoutVars>
          <dgm:chMax val="0"/>
          <dgm:bulletEnabled/>
        </dgm:presLayoutVars>
      </dgm:prSet>
      <dgm:spPr/>
    </dgm:pt>
    <dgm:pt modelId="{2F7F0405-EDCC-D748-AA7E-8CFFDFBEA35D}" type="pres">
      <dgm:prSet presAssocID="{D43774E7-12DC-4107-BD9A-AB3748C21284}" presName="bottomLine" presStyleLbl="alignNode1" presStyleIdx="1" presStyleCnt="6">
        <dgm:presLayoutVars/>
      </dgm:prSet>
      <dgm:spPr/>
    </dgm:pt>
    <dgm:pt modelId="{5EA7D826-0AC3-D34A-A86F-6F76AF80A86F}" type="pres">
      <dgm:prSet presAssocID="{D43774E7-12DC-4107-BD9A-AB3748C21284}" presName="nodeText" presStyleLbl="bgAccFollowNode1" presStyleIdx="0" presStyleCnt="3">
        <dgm:presLayoutVars>
          <dgm:bulletEnabled val="1"/>
        </dgm:presLayoutVars>
      </dgm:prSet>
      <dgm:spPr/>
    </dgm:pt>
    <dgm:pt modelId="{CFAA7A6B-B3A4-344A-B180-251ED85F51AD}" type="pres">
      <dgm:prSet presAssocID="{0C4CCA7D-815D-45B8-80C2-37F00897F811}" presName="sibTrans" presStyleCnt="0"/>
      <dgm:spPr/>
    </dgm:pt>
    <dgm:pt modelId="{07394797-9379-AF48-9DBF-95F07C97546E}" type="pres">
      <dgm:prSet presAssocID="{C5D766EA-8935-4DCA-A812-9BFF44A76D2A}" presName="compositeNode" presStyleCnt="0">
        <dgm:presLayoutVars>
          <dgm:bulletEnabled val="1"/>
        </dgm:presLayoutVars>
      </dgm:prSet>
      <dgm:spPr/>
    </dgm:pt>
    <dgm:pt modelId="{0EB4AF19-6D03-554D-A608-91F6836E4B64}" type="pres">
      <dgm:prSet presAssocID="{C5D766EA-8935-4DCA-A812-9BFF44A76D2A}" presName="bgRect" presStyleLbl="bgAccFollowNode1" presStyleIdx="1" presStyleCnt="3"/>
      <dgm:spPr/>
    </dgm:pt>
    <dgm:pt modelId="{FA920BA2-B988-4344-910D-2886248A9375}" type="pres">
      <dgm:prSet presAssocID="{17B3DF82-60C6-4B26-9E6F-502F538520B9}" presName="sibTransNodeCircle" presStyleLbl="alignNode1" presStyleIdx="2" presStyleCnt="6">
        <dgm:presLayoutVars>
          <dgm:chMax val="0"/>
          <dgm:bulletEnabled/>
        </dgm:presLayoutVars>
      </dgm:prSet>
      <dgm:spPr/>
    </dgm:pt>
    <dgm:pt modelId="{234ABAC7-E140-DE45-B02B-12373A564F8B}" type="pres">
      <dgm:prSet presAssocID="{C5D766EA-8935-4DCA-A812-9BFF44A76D2A}" presName="bottomLine" presStyleLbl="alignNode1" presStyleIdx="3" presStyleCnt="6">
        <dgm:presLayoutVars/>
      </dgm:prSet>
      <dgm:spPr/>
    </dgm:pt>
    <dgm:pt modelId="{71DB13B7-9C9A-114B-9A73-7653D4391BAD}" type="pres">
      <dgm:prSet presAssocID="{C5D766EA-8935-4DCA-A812-9BFF44A76D2A}" presName="nodeText" presStyleLbl="bgAccFollowNode1" presStyleIdx="1" presStyleCnt="3">
        <dgm:presLayoutVars>
          <dgm:bulletEnabled val="1"/>
        </dgm:presLayoutVars>
      </dgm:prSet>
      <dgm:spPr/>
    </dgm:pt>
    <dgm:pt modelId="{9D8B78A4-8DCC-D345-A089-632F4FA81023}" type="pres">
      <dgm:prSet presAssocID="{17B3DF82-60C6-4B26-9E6F-502F538520B9}" presName="sibTrans" presStyleCnt="0"/>
      <dgm:spPr/>
    </dgm:pt>
    <dgm:pt modelId="{9277F33E-9DFD-EE46-A6B2-4092AE4654A4}" type="pres">
      <dgm:prSet presAssocID="{0F58BF3E-D3FC-49A2-BE53-155D3E75ED8C}" presName="compositeNode" presStyleCnt="0">
        <dgm:presLayoutVars>
          <dgm:bulletEnabled val="1"/>
        </dgm:presLayoutVars>
      </dgm:prSet>
      <dgm:spPr/>
    </dgm:pt>
    <dgm:pt modelId="{B977878F-9D22-F643-B705-7559AA8E1E50}" type="pres">
      <dgm:prSet presAssocID="{0F58BF3E-D3FC-49A2-BE53-155D3E75ED8C}" presName="bgRect" presStyleLbl="bgAccFollowNode1" presStyleIdx="2" presStyleCnt="3"/>
      <dgm:spPr/>
    </dgm:pt>
    <dgm:pt modelId="{A74F78A1-2FCB-5644-A1D5-E4A8F47C17E2}" type="pres">
      <dgm:prSet presAssocID="{E8F70B64-E9CA-45A4-A602-81FDA57FC062}" presName="sibTransNodeCircle" presStyleLbl="alignNode1" presStyleIdx="4" presStyleCnt="6">
        <dgm:presLayoutVars>
          <dgm:chMax val="0"/>
          <dgm:bulletEnabled/>
        </dgm:presLayoutVars>
      </dgm:prSet>
      <dgm:spPr/>
    </dgm:pt>
    <dgm:pt modelId="{D66CC088-53AB-4B47-AA4B-1BF7E06944C9}" type="pres">
      <dgm:prSet presAssocID="{0F58BF3E-D3FC-49A2-BE53-155D3E75ED8C}" presName="bottomLine" presStyleLbl="alignNode1" presStyleIdx="5" presStyleCnt="6">
        <dgm:presLayoutVars/>
      </dgm:prSet>
      <dgm:spPr/>
    </dgm:pt>
    <dgm:pt modelId="{DDE7EBBF-EDFF-8046-804E-A52AF9BCF176}" type="pres">
      <dgm:prSet presAssocID="{0F58BF3E-D3FC-49A2-BE53-155D3E75ED8C}" presName="nodeText" presStyleLbl="bgAccFollowNode1" presStyleIdx="2" presStyleCnt="3">
        <dgm:presLayoutVars>
          <dgm:bulletEnabled val="1"/>
        </dgm:presLayoutVars>
      </dgm:prSet>
      <dgm:spPr/>
    </dgm:pt>
  </dgm:ptLst>
  <dgm:cxnLst>
    <dgm:cxn modelId="{79FCEA03-1A5C-7E4C-BA35-366025E464F9}" type="presOf" srcId="{C5D766EA-8935-4DCA-A812-9BFF44A76D2A}" destId="{0EB4AF19-6D03-554D-A608-91F6836E4B64}" srcOrd="0" destOrd="0" presId="urn:microsoft.com/office/officeart/2016/7/layout/BasicLinearProcessNumbered"/>
    <dgm:cxn modelId="{53875308-4D8E-CB44-B560-72194A40985E}" type="presOf" srcId="{E8F70B64-E9CA-45A4-A602-81FDA57FC062}" destId="{A74F78A1-2FCB-5644-A1D5-E4A8F47C17E2}" srcOrd="0" destOrd="0" presId="urn:microsoft.com/office/officeart/2016/7/layout/BasicLinearProcessNumbered"/>
    <dgm:cxn modelId="{8CCF9521-AB48-44C2-8C3F-42632F15BF33}" srcId="{CCBE9578-F71E-4C98-8042-F9B9AE17926E}" destId="{D43774E7-12DC-4107-BD9A-AB3748C21284}" srcOrd="0" destOrd="0" parTransId="{6D12E14E-44A3-4601-BB2D-C1E795173684}" sibTransId="{0C4CCA7D-815D-45B8-80C2-37F00897F811}"/>
    <dgm:cxn modelId="{55C32523-882D-4FD8-9FF1-EF00CBB2D7B5}" srcId="{CCBE9578-F71E-4C98-8042-F9B9AE17926E}" destId="{0F58BF3E-D3FC-49A2-BE53-155D3E75ED8C}" srcOrd="2" destOrd="0" parTransId="{5B0A61E2-B27A-450A-BA0C-535B3266DF05}" sibTransId="{E8F70B64-E9CA-45A4-A602-81FDA57FC062}"/>
    <dgm:cxn modelId="{F932DD35-1FEF-0444-986F-983493D36218}" type="presOf" srcId="{D43774E7-12DC-4107-BD9A-AB3748C21284}" destId="{5EA7D826-0AC3-D34A-A86F-6F76AF80A86F}" srcOrd="1" destOrd="0" presId="urn:microsoft.com/office/officeart/2016/7/layout/BasicLinearProcessNumbered"/>
    <dgm:cxn modelId="{07C0D058-808C-854C-B777-DDC26C8D1E45}" type="presOf" srcId="{0F58BF3E-D3FC-49A2-BE53-155D3E75ED8C}" destId="{B977878F-9D22-F643-B705-7559AA8E1E50}" srcOrd="0" destOrd="0" presId="urn:microsoft.com/office/officeart/2016/7/layout/BasicLinearProcessNumbered"/>
    <dgm:cxn modelId="{4E6CFC86-FDA3-4F33-9802-7BFFE7702A72}" srcId="{CCBE9578-F71E-4C98-8042-F9B9AE17926E}" destId="{C5D766EA-8935-4DCA-A812-9BFF44A76D2A}" srcOrd="1" destOrd="0" parTransId="{24AB9C29-6372-42B1-8CD3-F6A86F7CAECF}" sibTransId="{17B3DF82-60C6-4B26-9E6F-502F538520B9}"/>
    <dgm:cxn modelId="{469C3695-6C1D-5144-B615-EE5AABB21EB9}" type="presOf" srcId="{D43774E7-12DC-4107-BD9A-AB3748C21284}" destId="{7269EC49-62AE-C84A-9751-B96C0B191F31}" srcOrd="0" destOrd="0" presId="urn:microsoft.com/office/officeart/2016/7/layout/BasicLinearProcessNumbered"/>
    <dgm:cxn modelId="{C7A30F96-FBBA-EE41-883B-018D0276C3F3}" type="presOf" srcId="{C5D766EA-8935-4DCA-A812-9BFF44A76D2A}" destId="{71DB13B7-9C9A-114B-9A73-7653D4391BAD}" srcOrd="1" destOrd="0" presId="urn:microsoft.com/office/officeart/2016/7/layout/BasicLinearProcessNumbered"/>
    <dgm:cxn modelId="{899F66B2-4260-A442-8CFC-A43BD151DE3D}" type="presOf" srcId="{0F58BF3E-D3FC-49A2-BE53-155D3E75ED8C}" destId="{DDE7EBBF-EDFF-8046-804E-A52AF9BCF176}" srcOrd="1" destOrd="0" presId="urn:microsoft.com/office/officeart/2016/7/layout/BasicLinearProcessNumbered"/>
    <dgm:cxn modelId="{BD3665C8-56F0-8246-B04C-FB0CEF233603}" type="presOf" srcId="{CCBE9578-F71E-4C98-8042-F9B9AE17926E}" destId="{D6DBD956-EEE8-1440-8FA6-5885F99A92BA}" srcOrd="0" destOrd="0" presId="urn:microsoft.com/office/officeart/2016/7/layout/BasicLinearProcessNumbered"/>
    <dgm:cxn modelId="{21BAC3E8-3A84-7645-BD29-46674D74C9AA}" type="presOf" srcId="{0C4CCA7D-815D-45B8-80C2-37F00897F811}" destId="{FEEA1322-8191-2D46-8F97-2679CFEFD122}" srcOrd="0" destOrd="0" presId="urn:microsoft.com/office/officeart/2016/7/layout/BasicLinearProcessNumbered"/>
    <dgm:cxn modelId="{1D696CF3-C624-5A4A-A2F2-AF3916BB267A}" type="presOf" srcId="{17B3DF82-60C6-4B26-9E6F-502F538520B9}" destId="{FA920BA2-B988-4344-910D-2886248A9375}" srcOrd="0" destOrd="0" presId="urn:microsoft.com/office/officeart/2016/7/layout/BasicLinearProcessNumbered"/>
    <dgm:cxn modelId="{D9011593-5086-C646-91D3-14DFD3B342B0}" type="presParOf" srcId="{D6DBD956-EEE8-1440-8FA6-5885F99A92BA}" destId="{6D3EC977-6C63-2F42-918B-C05E8E0D8DBB}" srcOrd="0" destOrd="0" presId="urn:microsoft.com/office/officeart/2016/7/layout/BasicLinearProcessNumbered"/>
    <dgm:cxn modelId="{8DC4468D-8160-4945-ACE9-764E333988B6}" type="presParOf" srcId="{6D3EC977-6C63-2F42-918B-C05E8E0D8DBB}" destId="{7269EC49-62AE-C84A-9751-B96C0B191F31}" srcOrd="0" destOrd="0" presId="urn:microsoft.com/office/officeart/2016/7/layout/BasicLinearProcessNumbered"/>
    <dgm:cxn modelId="{343B5E83-524F-0341-BD03-FE4E7C0D5529}" type="presParOf" srcId="{6D3EC977-6C63-2F42-918B-C05E8E0D8DBB}" destId="{FEEA1322-8191-2D46-8F97-2679CFEFD122}" srcOrd="1" destOrd="0" presId="urn:microsoft.com/office/officeart/2016/7/layout/BasicLinearProcessNumbered"/>
    <dgm:cxn modelId="{45A41AD2-84CF-4B40-8728-58C6D4864882}" type="presParOf" srcId="{6D3EC977-6C63-2F42-918B-C05E8E0D8DBB}" destId="{2F7F0405-EDCC-D748-AA7E-8CFFDFBEA35D}" srcOrd="2" destOrd="0" presId="urn:microsoft.com/office/officeart/2016/7/layout/BasicLinearProcessNumbered"/>
    <dgm:cxn modelId="{B37B4FB0-B3ED-1C4D-886C-80A71DEAD861}" type="presParOf" srcId="{6D3EC977-6C63-2F42-918B-C05E8E0D8DBB}" destId="{5EA7D826-0AC3-D34A-A86F-6F76AF80A86F}" srcOrd="3" destOrd="0" presId="urn:microsoft.com/office/officeart/2016/7/layout/BasicLinearProcessNumbered"/>
    <dgm:cxn modelId="{24B18A7E-84FF-E04C-821D-86B2639EB14B}" type="presParOf" srcId="{D6DBD956-EEE8-1440-8FA6-5885F99A92BA}" destId="{CFAA7A6B-B3A4-344A-B180-251ED85F51AD}" srcOrd="1" destOrd="0" presId="urn:microsoft.com/office/officeart/2016/7/layout/BasicLinearProcessNumbered"/>
    <dgm:cxn modelId="{1429CD7B-1D96-224E-B459-E762667A7CDA}" type="presParOf" srcId="{D6DBD956-EEE8-1440-8FA6-5885F99A92BA}" destId="{07394797-9379-AF48-9DBF-95F07C97546E}" srcOrd="2" destOrd="0" presId="urn:microsoft.com/office/officeart/2016/7/layout/BasicLinearProcessNumbered"/>
    <dgm:cxn modelId="{F3D63C70-6A53-C949-8C6A-B9D0B2E23657}" type="presParOf" srcId="{07394797-9379-AF48-9DBF-95F07C97546E}" destId="{0EB4AF19-6D03-554D-A608-91F6836E4B64}" srcOrd="0" destOrd="0" presId="urn:microsoft.com/office/officeart/2016/7/layout/BasicLinearProcessNumbered"/>
    <dgm:cxn modelId="{7394311B-A42C-1445-8B93-4922BA15741F}" type="presParOf" srcId="{07394797-9379-AF48-9DBF-95F07C97546E}" destId="{FA920BA2-B988-4344-910D-2886248A9375}" srcOrd="1" destOrd="0" presId="urn:microsoft.com/office/officeart/2016/7/layout/BasicLinearProcessNumbered"/>
    <dgm:cxn modelId="{FB4AF488-32B1-AD45-8AED-52ED3434B5E8}" type="presParOf" srcId="{07394797-9379-AF48-9DBF-95F07C97546E}" destId="{234ABAC7-E140-DE45-B02B-12373A564F8B}" srcOrd="2" destOrd="0" presId="urn:microsoft.com/office/officeart/2016/7/layout/BasicLinearProcessNumbered"/>
    <dgm:cxn modelId="{60F6F868-C5E5-DD4E-84C5-67A6C327DBE5}" type="presParOf" srcId="{07394797-9379-AF48-9DBF-95F07C97546E}" destId="{71DB13B7-9C9A-114B-9A73-7653D4391BAD}" srcOrd="3" destOrd="0" presId="urn:microsoft.com/office/officeart/2016/7/layout/BasicLinearProcessNumbered"/>
    <dgm:cxn modelId="{1A13A36F-F26B-8C45-9D89-5DB1E6F59B85}" type="presParOf" srcId="{D6DBD956-EEE8-1440-8FA6-5885F99A92BA}" destId="{9D8B78A4-8DCC-D345-A089-632F4FA81023}" srcOrd="3" destOrd="0" presId="urn:microsoft.com/office/officeart/2016/7/layout/BasicLinearProcessNumbered"/>
    <dgm:cxn modelId="{42A65B05-08CC-FA44-AF1A-1F5B420F97C4}" type="presParOf" srcId="{D6DBD956-EEE8-1440-8FA6-5885F99A92BA}" destId="{9277F33E-9DFD-EE46-A6B2-4092AE4654A4}" srcOrd="4" destOrd="0" presId="urn:microsoft.com/office/officeart/2016/7/layout/BasicLinearProcessNumbered"/>
    <dgm:cxn modelId="{710FAE4B-1BA8-A740-A9A8-264F6E854ADB}" type="presParOf" srcId="{9277F33E-9DFD-EE46-A6B2-4092AE4654A4}" destId="{B977878F-9D22-F643-B705-7559AA8E1E50}" srcOrd="0" destOrd="0" presId="urn:microsoft.com/office/officeart/2016/7/layout/BasicLinearProcessNumbered"/>
    <dgm:cxn modelId="{682D03AC-88C8-6848-8236-7FB07EB68867}" type="presParOf" srcId="{9277F33E-9DFD-EE46-A6B2-4092AE4654A4}" destId="{A74F78A1-2FCB-5644-A1D5-E4A8F47C17E2}" srcOrd="1" destOrd="0" presId="urn:microsoft.com/office/officeart/2016/7/layout/BasicLinearProcessNumbered"/>
    <dgm:cxn modelId="{C0604D2C-82CD-3444-9D5B-BE485522F62D}" type="presParOf" srcId="{9277F33E-9DFD-EE46-A6B2-4092AE4654A4}" destId="{D66CC088-53AB-4B47-AA4B-1BF7E06944C9}" srcOrd="2" destOrd="0" presId="urn:microsoft.com/office/officeart/2016/7/layout/BasicLinearProcessNumbered"/>
    <dgm:cxn modelId="{E083D86E-BA1F-8146-B066-27DBB09A7047}" type="presParOf" srcId="{9277F33E-9DFD-EE46-A6B2-4092AE4654A4}" destId="{DDE7EBBF-EDFF-8046-804E-A52AF9BCF176}"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16B239-5C2D-4826-B271-3A799D6E3A3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BC731AA-D951-4BA3-BD66-1C5AF90C3F48}">
      <dgm:prSet/>
      <dgm:spPr>
        <a:solidFill>
          <a:schemeClr val="accent1"/>
        </a:solidFill>
      </dgm:spPr>
      <dgm:t>
        <a:bodyPr/>
        <a:lstStyle/>
        <a:p>
          <a:r>
            <a:rPr lang="en-US" dirty="0"/>
            <a:t>Embedding questions throughout class about how the discipline and field of which your classes are a part have created a canon and foundation that largely erases scholars and thinkers who are POC, women, LGBTQ, and/or non-Western peoples, and what the impact of those formulations of “expertise” is. Teach students how to ask questions not just about the content, but also the social context of what they are learning.</a:t>
          </a:r>
        </a:p>
      </dgm:t>
    </dgm:pt>
    <dgm:pt modelId="{592CD8B2-9A2F-400D-AA59-3881B1E94B08}" type="parTrans" cxnId="{E1370A1A-5B84-4BA9-A7B6-EE78F64AF636}">
      <dgm:prSet/>
      <dgm:spPr/>
      <dgm:t>
        <a:bodyPr/>
        <a:lstStyle/>
        <a:p>
          <a:endParaRPr lang="en-US"/>
        </a:p>
      </dgm:t>
    </dgm:pt>
    <dgm:pt modelId="{4063F2A8-8F14-44D2-A54A-D6EE5BCB2394}" type="sibTrans" cxnId="{E1370A1A-5B84-4BA9-A7B6-EE78F64AF636}">
      <dgm:prSet phldrT="01"/>
      <dgm:spPr/>
      <dgm:t>
        <a:bodyPr/>
        <a:lstStyle/>
        <a:p>
          <a:endParaRPr lang="en-US"/>
        </a:p>
      </dgm:t>
    </dgm:pt>
    <dgm:pt modelId="{B3E567B8-EF6B-4AFA-9276-6DA42E586F76}">
      <dgm:prSet/>
      <dgm:spPr>
        <a:solidFill>
          <a:schemeClr val="accent1">
            <a:lumMod val="75000"/>
          </a:schemeClr>
        </a:solidFill>
      </dgm:spPr>
      <dgm:t>
        <a:bodyPr/>
        <a:lstStyle/>
        <a:p>
          <a:r>
            <a:rPr lang="en-US" dirty="0"/>
            <a:t>Make the majority of your texts and critical resources for your course be the work of people of color, women, and/or non-Western scholars. </a:t>
          </a:r>
        </a:p>
      </dgm:t>
    </dgm:pt>
    <dgm:pt modelId="{6E5E93F3-2F91-4EFD-AF58-10191925383A}" type="parTrans" cxnId="{4AB7C1AC-906A-4335-9C5F-D61782DD5AF5}">
      <dgm:prSet/>
      <dgm:spPr/>
      <dgm:t>
        <a:bodyPr/>
        <a:lstStyle/>
        <a:p>
          <a:endParaRPr lang="en-US"/>
        </a:p>
      </dgm:t>
    </dgm:pt>
    <dgm:pt modelId="{AA2B7AD0-6C3A-4D77-8C28-FE67A07055F5}" type="sibTrans" cxnId="{4AB7C1AC-906A-4335-9C5F-D61782DD5AF5}">
      <dgm:prSet phldrT="02"/>
      <dgm:spPr/>
      <dgm:t>
        <a:bodyPr/>
        <a:lstStyle/>
        <a:p>
          <a:endParaRPr lang="en-US"/>
        </a:p>
      </dgm:t>
    </dgm:pt>
    <dgm:pt modelId="{A1B7132D-4445-4F48-A845-E440E16C3848}">
      <dgm:prSet/>
      <dgm:spPr>
        <a:solidFill>
          <a:schemeClr val="accent1">
            <a:lumMod val="50000"/>
          </a:schemeClr>
        </a:solidFill>
      </dgm:spPr>
      <dgm:t>
        <a:bodyPr/>
        <a:lstStyle/>
        <a:p>
          <a:r>
            <a:rPr lang="en-US" dirty="0"/>
            <a:t>Be attentive to normalized social languages that center dominant identities and make efforts to normalize more inclusive language during class discussions.  </a:t>
          </a:r>
        </a:p>
      </dgm:t>
    </dgm:pt>
    <dgm:pt modelId="{989D66CA-AA57-4C4D-812B-C776B1A4F4EE}" type="parTrans" cxnId="{03B83813-9106-4780-B4D7-A34CA21AEA8D}">
      <dgm:prSet/>
      <dgm:spPr/>
      <dgm:t>
        <a:bodyPr/>
        <a:lstStyle/>
        <a:p>
          <a:endParaRPr lang="en-US"/>
        </a:p>
      </dgm:t>
    </dgm:pt>
    <dgm:pt modelId="{C470D7DE-2C77-4433-AEA8-D30B55D1FCC6}" type="sibTrans" cxnId="{03B83813-9106-4780-B4D7-A34CA21AEA8D}">
      <dgm:prSet phldrT="03"/>
      <dgm:spPr/>
      <dgm:t>
        <a:bodyPr/>
        <a:lstStyle/>
        <a:p>
          <a:endParaRPr lang="en-US"/>
        </a:p>
      </dgm:t>
    </dgm:pt>
    <dgm:pt modelId="{76B83A37-1A50-2F4A-AD61-57C0557CB7D7}" type="pres">
      <dgm:prSet presAssocID="{D116B239-5C2D-4826-B271-3A799D6E3A38}" presName="linear" presStyleCnt="0">
        <dgm:presLayoutVars>
          <dgm:animLvl val="lvl"/>
          <dgm:resizeHandles val="exact"/>
        </dgm:presLayoutVars>
      </dgm:prSet>
      <dgm:spPr/>
    </dgm:pt>
    <dgm:pt modelId="{796DDDBB-D332-2149-ADA0-652988E2ECF2}" type="pres">
      <dgm:prSet presAssocID="{2BC731AA-D951-4BA3-BD66-1C5AF90C3F48}" presName="parentText" presStyleLbl="node1" presStyleIdx="0" presStyleCnt="3">
        <dgm:presLayoutVars>
          <dgm:chMax val="0"/>
          <dgm:bulletEnabled val="1"/>
        </dgm:presLayoutVars>
      </dgm:prSet>
      <dgm:spPr/>
    </dgm:pt>
    <dgm:pt modelId="{B1077440-ACA0-E54B-8EDC-C25B5BC726EC}" type="pres">
      <dgm:prSet presAssocID="{4063F2A8-8F14-44D2-A54A-D6EE5BCB2394}" presName="spacer" presStyleCnt="0"/>
      <dgm:spPr/>
    </dgm:pt>
    <dgm:pt modelId="{41EC218D-6209-3143-8035-394E59D55AC4}" type="pres">
      <dgm:prSet presAssocID="{B3E567B8-EF6B-4AFA-9276-6DA42E586F76}" presName="parentText" presStyleLbl="node1" presStyleIdx="1" presStyleCnt="3">
        <dgm:presLayoutVars>
          <dgm:chMax val="0"/>
          <dgm:bulletEnabled val="1"/>
        </dgm:presLayoutVars>
      </dgm:prSet>
      <dgm:spPr/>
    </dgm:pt>
    <dgm:pt modelId="{932B4CFF-8BF7-714E-A80B-1B7922B2F8FB}" type="pres">
      <dgm:prSet presAssocID="{AA2B7AD0-6C3A-4D77-8C28-FE67A07055F5}" presName="spacer" presStyleCnt="0"/>
      <dgm:spPr/>
    </dgm:pt>
    <dgm:pt modelId="{D789C4F9-61CD-ED41-9E81-256CD2FDD4BA}" type="pres">
      <dgm:prSet presAssocID="{A1B7132D-4445-4F48-A845-E440E16C3848}" presName="parentText" presStyleLbl="node1" presStyleIdx="2" presStyleCnt="3">
        <dgm:presLayoutVars>
          <dgm:chMax val="0"/>
          <dgm:bulletEnabled val="1"/>
        </dgm:presLayoutVars>
      </dgm:prSet>
      <dgm:spPr/>
    </dgm:pt>
  </dgm:ptLst>
  <dgm:cxnLst>
    <dgm:cxn modelId="{03B83813-9106-4780-B4D7-A34CA21AEA8D}" srcId="{D116B239-5C2D-4826-B271-3A799D6E3A38}" destId="{A1B7132D-4445-4F48-A845-E440E16C3848}" srcOrd="2" destOrd="0" parTransId="{989D66CA-AA57-4C4D-812B-C776B1A4F4EE}" sibTransId="{C470D7DE-2C77-4433-AEA8-D30B55D1FCC6}"/>
    <dgm:cxn modelId="{74AE4914-A936-CD49-8051-E01004DDB398}" type="presOf" srcId="{B3E567B8-EF6B-4AFA-9276-6DA42E586F76}" destId="{41EC218D-6209-3143-8035-394E59D55AC4}" srcOrd="0" destOrd="0" presId="urn:microsoft.com/office/officeart/2005/8/layout/vList2"/>
    <dgm:cxn modelId="{E1370A1A-5B84-4BA9-A7B6-EE78F64AF636}" srcId="{D116B239-5C2D-4826-B271-3A799D6E3A38}" destId="{2BC731AA-D951-4BA3-BD66-1C5AF90C3F48}" srcOrd="0" destOrd="0" parTransId="{592CD8B2-9A2F-400D-AA59-3881B1E94B08}" sibTransId="{4063F2A8-8F14-44D2-A54A-D6EE5BCB2394}"/>
    <dgm:cxn modelId="{D68FD531-A074-8245-81B7-CF97F61CFBF6}" type="presOf" srcId="{2BC731AA-D951-4BA3-BD66-1C5AF90C3F48}" destId="{796DDDBB-D332-2149-ADA0-652988E2ECF2}" srcOrd="0" destOrd="0" presId="urn:microsoft.com/office/officeart/2005/8/layout/vList2"/>
    <dgm:cxn modelId="{B83F4C96-AAA9-A44F-91BA-CA161D411276}" type="presOf" srcId="{A1B7132D-4445-4F48-A845-E440E16C3848}" destId="{D789C4F9-61CD-ED41-9E81-256CD2FDD4BA}" srcOrd="0" destOrd="0" presId="urn:microsoft.com/office/officeart/2005/8/layout/vList2"/>
    <dgm:cxn modelId="{4AB7C1AC-906A-4335-9C5F-D61782DD5AF5}" srcId="{D116B239-5C2D-4826-B271-3A799D6E3A38}" destId="{B3E567B8-EF6B-4AFA-9276-6DA42E586F76}" srcOrd="1" destOrd="0" parTransId="{6E5E93F3-2F91-4EFD-AF58-10191925383A}" sibTransId="{AA2B7AD0-6C3A-4D77-8C28-FE67A07055F5}"/>
    <dgm:cxn modelId="{975901CE-6FCA-3647-965C-2A01A9723F2B}" type="presOf" srcId="{D116B239-5C2D-4826-B271-3A799D6E3A38}" destId="{76B83A37-1A50-2F4A-AD61-57C0557CB7D7}" srcOrd="0" destOrd="0" presId="urn:microsoft.com/office/officeart/2005/8/layout/vList2"/>
    <dgm:cxn modelId="{2D2C0FD9-2DCE-3A43-8BC4-E5B93224A1C3}" type="presParOf" srcId="{76B83A37-1A50-2F4A-AD61-57C0557CB7D7}" destId="{796DDDBB-D332-2149-ADA0-652988E2ECF2}" srcOrd="0" destOrd="0" presId="urn:microsoft.com/office/officeart/2005/8/layout/vList2"/>
    <dgm:cxn modelId="{E76A0A88-FAEB-D541-AE15-1B6DC025DB9B}" type="presParOf" srcId="{76B83A37-1A50-2F4A-AD61-57C0557CB7D7}" destId="{B1077440-ACA0-E54B-8EDC-C25B5BC726EC}" srcOrd="1" destOrd="0" presId="urn:microsoft.com/office/officeart/2005/8/layout/vList2"/>
    <dgm:cxn modelId="{B659E618-FE7D-1543-9662-A67B5D4ACF6D}" type="presParOf" srcId="{76B83A37-1A50-2F4A-AD61-57C0557CB7D7}" destId="{41EC218D-6209-3143-8035-394E59D55AC4}" srcOrd="2" destOrd="0" presId="urn:microsoft.com/office/officeart/2005/8/layout/vList2"/>
    <dgm:cxn modelId="{581CA0BA-5A29-7C43-B2EB-9F29FBFAB5F2}" type="presParOf" srcId="{76B83A37-1A50-2F4A-AD61-57C0557CB7D7}" destId="{932B4CFF-8BF7-714E-A80B-1B7922B2F8FB}" srcOrd="3" destOrd="0" presId="urn:microsoft.com/office/officeart/2005/8/layout/vList2"/>
    <dgm:cxn modelId="{02448696-6918-D84F-85DA-7C50E245D75A}" type="presParOf" srcId="{76B83A37-1A50-2F4A-AD61-57C0557CB7D7}" destId="{D789C4F9-61CD-ED41-9E81-256CD2FDD4B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79BDC7-3A73-4598-853C-9AB1546B2D6D}"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5B5118ED-6313-429C-90D7-D290B9BBD408}">
      <dgm:prSet/>
      <dgm:spPr>
        <a:solidFill>
          <a:schemeClr val="accent1"/>
        </a:solidFill>
      </dgm:spPr>
      <dgm:t>
        <a:bodyPr/>
        <a:lstStyle/>
        <a:p>
          <a:r>
            <a:rPr lang="en-US" dirty="0"/>
            <a:t>Write down a list of things that you do in your classes that are motivated by the desire to improve/increase diversity.</a:t>
          </a:r>
        </a:p>
      </dgm:t>
    </dgm:pt>
    <dgm:pt modelId="{0F401B06-2224-4F2E-B04F-C10180E58499}" type="parTrans" cxnId="{5BDB24CA-88D7-410D-BC96-DA3F6E2D384B}">
      <dgm:prSet/>
      <dgm:spPr/>
      <dgm:t>
        <a:bodyPr/>
        <a:lstStyle/>
        <a:p>
          <a:endParaRPr lang="en-US"/>
        </a:p>
      </dgm:t>
    </dgm:pt>
    <dgm:pt modelId="{258477BE-3DB4-4FF7-822D-29E76F09E2B7}" type="sibTrans" cxnId="{5BDB24CA-88D7-410D-BC96-DA3F6E2D384B}">
      <dgm:prSet/>
      <dgm:spPr/>
      <dgm:t>
        <a:bodyPr/>
        <a:lstStyle/>
        <a:p>
          <a:endParaRPr lang="en-US"/>
        </a:p>
      </dgm:t>
    </dgm:pt>
    <dgm:pt modelId="{8E0D58E7-D01B-41FE-9BE8-2BD4FB8B8560}">
      <dgm:prSet/>
      <dgm:spPr>
        <a:solidFill>
          <a:schemeClr val="accent1">
            <a:lumMod val="50000"/>
          </a:schemeClr>
        </a:solidFill>
      </dgm:spPr>
      <dgm:t>
        <a:bodyPr/>
        <a:lstStyle/>
        <a:p>
          <a:r>
            <a:rPr lang="en-US" dirty="0"/>
            <a:t>Now separate that list into two categories: </a:t>
          </a:r>
        </a:p>
      </dgm:t>
    </dgm:pt>
    <dgm:pt modelId="{7CF1FEA3-235E-449E-BF38-373054576DFE}" type="parTrans" cxnId="{2F2C1F04-DD07-4612-ACC3-CD37A362FB43}">
      <dgm:prSet/>
      <dgm:spPr/>
      <dgm:t>
        <a:bodyPr/>
        <a:lstStyle/>
        <a:p>
          <a:endParaRPr lang="en-US"/>
        </a:p>
      </dgm:t>
    </dgm:pt>
    <dgm:pt modelId="{5E742F5F-A16E-4295-8B04-BCF0C318FC8D}" type="sibTrans" cxnId="{2F2C1F04-DD07-4612-ACC3-CD37A362FB43}">
      <dgm:prSet/>
      <dgm:spPr/>
      <dgm:t>
        <a:bodyPr/>
        <a:lstStyle/>
        <a:p>
          <a:endParaRPr lang="en-US"/>
        </a:p>
      </dgm:t>
    </dgm:pt>
    <dgm:pt modelId="{35EB5DBD-E4FD-4350-BBF8-44284B65A167}">
      <dgm:prSet/>
      <dgm:spPr>
        <a:solidFill>
          <a:schemeClr val="accent1">
            <a:lumMod val="60000"/>
            <a:lumOff val="40000"/>
            <a:alpha val="90000"/>
          </a:schemeClr>
        </a:solidFill>
      </dgm:spPr>
      <dgm:t>
        <a:bodyPr/>
        <a:lstStyle/>
        <a:p>
          <a:r>
            <a:rPr lang="en-US" dirty="0"/>
            <a:t>Things that are additive diversity</a:t>
          </a:r>
        </a:p>
      </dgm:t>
    </dgm:pt>
    <dgm:pt modelId="{FCF2AF2F-02D0-4C8A-AAD3-AB6CCEAC4DE6}" type="parTrans" cxnId="{0636FEB7-4665-4439-A0BD-457436706D19}">
      <dgm:prSet/>
      <dgm:spPr/>
      <dgm:t>
        <a:bodyPr/>
        <a:lstStyle/>
        <a:p>
          <a:endParaRPr lang="en-US"/>
        </a:p>
      </dgm:t>
    </dgm:pt>
    <dgm:pt modelId="{3B6675D2-01AD-44FD-BB0B-1AF2A7308D83}" type="sibTrans" cxnId="{0636FEB7-4665-4439-A0BD-457436706D19}">
      <dgm:prSet/>
      <dgm:spPr/>
      <dgm:t>
        <a:bodyPr/>
        <a:lstStyle/>
        <a:p>
          <a:endParaRPr lang="en-US"/>
        </a:p>
      </dgm:t>
    </dgm:pt>
    <dgm:pt modelId="{C92607A5-15FD-4422-B736-3B277144FB01}">
      <dgm:prSet/>
      <dgm:spPr>
        <a:solidFill>
          <a:schemeClr val="accent1">
            <a:lumMod val="75000"/>
            <a:alpha val="90000"/>
          </a:schemeClr>
        </a:solidFill>
      </dgm:spPr>
      <dgm:t>
        <a:bodyPr/>
        <a:lstStyle/>
        <a:p>
          <a:r>
            <a:rPr lang="en-US" dirty="0"/>
            <a:t>Things that are integrative diversity</a:t>
          </a:r>
        </a:p>
      </dgm:t>
    </dgm:pt>
    <dgm:pt modelId="{40B4F023-EEB9-4D80-BBF1-EF5D19EDC02C}" type="parTrans" cxnId="{75D660F2-AF9C-4CCE-BD80-FADE9BFD6166}">
      <dgm:prSet/>
      <dgm:spPr/>
      <dgm:t>
        <a:bodyPr/>
        <a:lstStyle/>
        <a:p>
          <a:endParaRPr lang="en-US"/>
        </a:p>
      </dgm:t>
    </dgm:pt>
    <dgm:pt modelId="{FB4BBC9E-5E53-41FC-8A94-C8DD5423A0CA}" type="sibTrans" cxnId="{75D660F2-AF9C-4CCE-BD80-FADE9BFD6166}">
      <dgm:prSet/>
      <dgm:spPr/>
      <dgm:t>
        <a:bodyPr/>
        <a:lstStyle/>
        <a:p>
          <a:endParaRPr lang="en-US"/>
        </a:p>
      </dgm:t>
    </dgm:pt>
    <dgm:pt modelId="{72E89A7A-4B23-8942-B575-BA484B19682E}" type="pres">
      <dgm:prSet presAssocID="{7279BDC7-3A73-4598-853C-9AB1546B2D6D}" presName="Name0" presStyleCnt="0">
        <dgm:presLayoutVars>
          <dgm:dir/>
          <dgm:animLvl val="lvl"/>
          <dgm:resizeHandles val="exact"/>
        </dgm:presLayoutVars>
      </dgm:prSet>
      <dgm:spPr/>
    </dgm:pt>
    <dgm:pt modelId="{69D97994-8F79-0542-BCDD-337C49DE8906}" type="pres">
      <dgm:prSet presAssocID="{8E0D58E7-D01B-41FE-9BE8-2BD4FB8B8560}" presName="boxAndChildren" presStyleCnt="0"/>
      <dgm:spPr/>
    </dgm:pt>
    <dgm:pt modelId="{1511317C-A226-BB4D-B261-ADA16F3F00AE}" type="pres">
      <dgm:prSet presAssocID="{8E0D58E7-D01B-41FE-9BE8-2BD4FB8B8560}" presName="parentTextBox" presStyleLbl="node1" presStyleIdx="0" presStyleCnt="2"/>
      <dgm:spPr/>
    </dgm:pt>
    <dgm:pt modelId="{0285A788-7B53-A54B-BC53-42D52DB5A711}" type="pres">
      <dgm:prSet presAssocID="{8E0D58E7-D01B-41FE-9BE8-2BD4FB8B8560}" presName="entireBox" presStyleLbl="node1" presStyleIdx="0" presStyleCnt="2"/>
      <dgm:spPr/>
    </dgm:pt>
    <dgm:pt modelId="{1A37BE77-BD26-2549-91DF-6CE8978BFCFB}" type="pres">
      <dgm:prSet presAssocID="{8E0D58E7-D01B-41FE-9BE8-2BD4FB8B8560}" presName="descendantBox" presStyleCnt="0"/>
      <dgm:spPr/>
    </dgm:pt>
    <dgm:pt modelId="{5B9D8821-B721-5343-ADA9-A54F64D752B9}" type="pres">
      <dgm:prSet presAssocID="{35EB5DBD-E4FD-4350-BBF8-44284B65A167}" presName="childTextBox" presStyleLbl="fgAccFollowNode1" presStyleIdx="0" presStyleCnt="2">
        <dgm:presLayoutVars>
          <dgm:bulletEnabled val="1"/>
        </dgm:presLayoutVars>
      </dgm:prSet>
      <dgm:spPr/>
    </dgm:pt>
    <dgm:pt modelId="{F90AC772-59E2-C047-8251-F71432528760}" type="pres">
      <dgm:prSet presAssocID="{C92607A5-15FD-4422-B736-3B277144FB01}" presName="childTextBox" presStyleLbl="fgAccFollowNode1" presStyleIdx="1" presStyleCnt="2">
        <dgm:presLayoutVars>
          <dgm:bulletEnabled val="1"/>
        </dgm:presLayoutVars>
      </dgm:prSet>
      <dgm:spPr/>
    </dgm:pt>
    <dgm:pt modelId="{BA9F589F-C957-D141-9F08-9D20B6C6D9A2}" type="pres">
      <dgm:prSet presAssocID="{258477BE-3DB4-4FF7-822D-29E76F09E2B7}" presName="sp" presStyleCnt="0"/>
      <dgm:spPr/>
    </dgm:pt>
    <dgm:pt modelId="{E5FBF0FA-EEA2-594A-9FCB-DAD6211E0D6D}" type="pres">
      <dgm:prSet presAssocID="{5B5118ED-6313-429C-90D7-D290B9BBD408}" presName="arrowAndChildren" presStyleCnt="0"/>
      <dgm:spPr/>
    </dgm:pt>
    <dgm:pt modelId="{BCD7E75D-DDD6-3749-8AFC-9E69399D2B8C}" type="pres">
      <dgm:prSet presAssocID="{5B5118ED-6313-429C-90D7-D290B9BBD408}" presName="parentTextArrow" presStyleLbl="node1" presStyleIdx="1" presStyleCnt="2"/>
      <dgm:spPr/>
    </dgm:pt>
  </dgm:ptLst>
  <dgm:cxnLst>
    <dgm:cxn modelId="{2F2C1F04-DD07-4612-ACC3-CD37A362FB43}" srcId="{7279BDC7-3A73-4598-853C-9AB1546B2D6D}" destId="{8E0D58E7-D01B-41FE-9BE8-2BD4FB8B8560}" srcOrd="1" destOrd="0" parTransId="{7CF1FEA3-235E-449E-BF38-373054576DFE}" sibTransId="{5E742F5F-A16E-4295-8B04-BCF0C318FC8D}"/>
    <dgm:cxn modelId="{2318322A-81DE-F542-A7FB-4B14F72ADE4C}" type="presOf" srcId="{5B5118ED-6313-429C-90D7-D290B9BBD408}" destId="{BCD7E75D-DDD6-3749-8AFC-9E69399D2B8C}" srcOrd="0" destOrd="0" presId="urn:microsoft.com/office/officeart/2005/8/layout/process4"/>
    <dgm:cxn modelId="{6975E26F-A60C-AF4F-9CFD-88160A287008}" type="presOf" srcId="{C92607A5-15FD-4422-B736-3B277144FB01}" destId="{F90AC772-59E2-C047-8251-F71432528760}" srcOrd="0" destOrd="0" presId="urn:microsoft.com/office/officeart/2005/8/layout/process4"/>
    <dgm:cxn modelId="{7FF35B9D-9133-2C4A-ABBF-B670E28F8E68}" type="presOf" srcId="{7279BDC7-3A73-4598-853C-9AB1546B2D6D}" destId="{72E89A7A-4B23-8942-B575-BA484B19682E}" srcOrd="0" destOrd="0" presId="urn:microsoft.com/office/officeart/2005/8/layout/process4"/>
    <dgm:cxn modelId="{F4F944A9-9ED8-F745-97A7-F47B9D2E9696}" type="presOf" srcId="{35EB5DBD-E4FD-4350-BBF8-44284B65A167}" destId="{5B9D8821-B721-5343-ADA9-A54F64D752B9}" srcOrd="0" destOrd="0" presId="urn:microsoft.com/office/officeart/2005/8/layout/process4"/>
    <dgm:cxn modelId="{0636FEB7-4665-4439-A0BD-457436706D19}" srcId="{8E0D58E7-D01B-41FE-9BE8-2BD4FB8B8560}" destId="{35EB5DBD-E4FD-4350-BBF8-44284B65A167}" srcOrd="0" destOrd="0" parTransId="{FCF2AF2F-02D0-4C8A-AAD3-AB6CCEAC4DE6}" sibTransId="{3B6675D2-01AD-44FD-BB0B-1AF2A7308D83}"/>
    <dgm:cxn modelId="{86DBB6C7-FAAA-4C4D-B241-EF1F24F4FC15}" type="presOf" srcId="{8E0D58E7-D01B-41FE-9BE8-2BD4FB8B8560}" destId="{0285A788-7B53-A54B-BC53-42D52DB5A711}" srcOrd="1" destOrd="0" presId="urn:microsoft.com/office/officeart/2005/8/layout/process4"/>
    <dgm:cxn modelId="{5BDB24CA-88D7-410D-BC96-DA3F6E2D384B}" srcId="{7279BDC7-3A73-4598-853C-9AB1546B2D6D}" destId="{5B5118ED-6313-429C-90D7-D290B9BBD408}" srcOrd="0" destOrd="0" parTransId="{0F401B06-2224-4F2E-B04F-C10180E58499}" sibTransId="{258477BE-3DB4-4FF7-822D-29E76F09E2B7}"/>
    <dgm:cxn modelId="{1D4FE9E9-6720-9542-AA9D-2AA2699BF6C1}" type="presOf" srcId="{8E0D58E7-D01B-41FE-9BE8-2BD4FB8B8560}" destId="{1511317C-A226-BB4D-B261-ADA16F3F00AE}" srcOrd="0" destOrd="0" presId="urn:microsoft.com/office/officeart/2005/8/layout/process4"/>
    <dgm:cxn modelId="{75D660F2-AF9C-4CCE-BD80-FADE9BFD6166}" srcId="{8E0D58E7-D01B-41FE-9BE8-2BD4FB8B8560}" destId="{C92607A5-15FD-4422-B736-3B277144FB01}" srcOrd="1" destOrd="0" parTransId="{40B4F023-EEB9-4D80-BBF1-EF5D19EDC02C}" sibTransId="{FB4BBC9E-5E53-41FC-8A94-C8DD5423A0CA}"/>
    <dgm:cxn modelId="{3DF483E5-995A-CD49-927D-5E9F3F519E19}" type="presParOf" srcId="{72E89A7A-4B23-8942-B575-BA484B19682E}" destId="{69D97994-8F79-0542-BCDD-337C49DE8906}" srcOrd="0" destOrd="0" presId="urn:microsoft.com/office/officeart/2005/8/layout/process4"/>
    <dgm:cxn modelId="{570D3461-B259-F746-A79C-CA5B7AFCCF44}" type="presParOf" srcId="{69D97994-8F79-0542-BCDD-337C49DE8906}" destId="{1511317C-A226-BB4D-B261-ADA16F3F00AE}" srcOrd="0" destOrd="0" presId="urn:microsoft.com/office/officeart/2005/8/layout/process4"/>
    <dgm:cxn modelId="{39118633-FA88-0843-BDE9-8DE21A1F5A62}" type="presParOf" srcId="{69D97994-8F79-0542-BCDD-337C49DE8906}" destId="{0285A788-7B53-A54B-BC53-42D52DB5A711}" srcOrd="1" destOrd="0" presId="urn:microsoft.com/office/officeart/2005/8/layout/process4"/>
    <dgm:cxn modelId="{2A0511EE-1DE2-624D-80AC-4FD28A19DB82}" type="presParOf" srcId="{69D97994-8F79-0542-BCDD-337C49DE8906}" destId="{1A37BE77-BD26-2549-91DF-6CE8978BFCFB}" srcOrd="2" destOrd="0" presId="urn:microsoft.com/office/officeart/2005/8/layout/process4"/>
    <dgm:cxn modelId="{E9BCA001-4157-0243-8444-E7147F150F20}" type="presParOf" srcId="{1A37BE77-BD26-2549-91DF-6CE8978BFCFB}" destId="{5B9D8821-B721-5343-ADA9-A54F64D752B9}" srcOrd="0" destOrd="0" presId="urn:microsoft.com/office/officeart/2005/8/layout/process4"/>
    <dgm:cxn modelId="{C5414878-CB63-A54A-A401-7DA660E91CD2}" type="presParOf" srcId="{1A37BE77-BD26-2549-91DF-6CE8978BFCFB}" destId="{F90AC772-59E2-C047-8251-F71432528760}" srcOrd="1" destOrd="0" presId="urn:microsoft.com/office/officeart/2005/8/layout/process4"/>
    <dgm:cxn modelId="{AACE583B-AB17-3B4F-85B8-90798AA7385B}" type="presParOf" srcId="{72E89A7A-4B23-8942-B575-BA484B19682E}" destId="{BA9F589F-C957-D141-9F08-9D20B6C6D9A2}" srcOrd="1" destOrd="0" presId="urn:microsoft.com/office/officeart/2005/8/layout/process4"/>
    <dgm:cxn modelId="{1154F3B2-DD46-3941-940A-C50B570768E3}" type="presParOf" srcId="{72E89A7A-4B23-8942-B575-BA484B19682E}" destId="{E5FBF0FA-EEA2-594A-9FCB-DAD6211E0D6D}" srcOrd="2" destOrd="0" presId="urn:microsoft.com/office/officeart/2005/8/layout/process4"/>
    <dgm:cxn modelId="{C55CF847-4E3D-CB45-B67F-CA213E3E3B28}" type="presParOf" srcId="{E5FBF0FA-EEA2-594A-9FCB-DAD6211E0D6D}" destId="{BCD7E75D-DDD6-3749-8AFC-9E69399D2B8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394427-FFAF-4F53-B554-C21904A900BF}" type="doc">
      <dgm:prSet loTypeId="urn:microsoft.com/office/officeart/2005/8/layout/matrix3" loCatId="matrix" qsTypeId="urn:microsoft.com/office/officeart/2005/8/quickstyle/simple4" qsCatId="simple" csTypeId="urn:microsoft.com/office/officeart/2005/8/colors/colorful1" csCatId="colorful" phldr="1"/>
      <dgm:spPr/>
      <dgm:t>
        <a:bodyPr/>
        <a:lstStyle/>
        <a:p>
          <a:endParaRPr lang="en-US"/>
        </a:p>
      </dgm:t>
    </dgm:pt>
    <dgm:pt modelId="{D84797B7-A80D-4889-8FAC-9F4CB0148A92}">
      <dgm:prSet/>
      <dgm:spPr/>
      <dgm:t>
        <a:bodyPr/>
        <a:lstStyle/>
        <a:p>
          <a:r>
            <a:rPr lang="en-US" dirty="0"/>
            <a:t>Calling names on rosters</a:t>
          </a:r>
        </a:p>
      </dgm:t>
    </dgm:pt>
    <dgm:pt modelId="{ADC077EC-2D1C-499F-9C46-286900DFE8A7}" type="parTrans" cxnId="{E04DC1D6-915C-4EE4-BA37-EB9B431ED121}">
      <dgm:prSet/>
      <dgm:spPr/>
      <dgm:t>
        <a:bodyPr/>
        <a:lstStyle/>
        <a:p>
          <a:endParaRPr lang="en-US"/>
        </a:p>
      </dgm:t>
    </dgm:pt>
    <dgm:pt modelId="{F7DE1290-534C-4CB5-A451-B7AB38C5AA30}" type="sibTrans" cxnId="{E04DC1D6-915C-4EE4-BA37-EB9B431ED121}">
      <dgm:prSet/>
      <dgm:spPr/>
      <dgm:t>
        <a:bodyPr/>
        <a:lstStyle/>
        <a:p>
          <a:endParaRPr lang="en-US"/>
        </a:p>
      </dgm:t>
    </dgm:pt>
    <dgm:pt modelId="{D59733B0-F80F-465E-B051-75D9FD71F41C}">
      <dgm:prSet/>
      <dgm:spPr>
        <a:solidFill>
          <a:schemeClr val="accent1"/>
        </a:solidFill>
      </dgm:spPr>
      <dgm:t>
        <a:bodyPr/>
        <a:lstStyle/>
        <a:p>
          <a:r>
            <a:rPr lang="en-US" dirty="0"/>
            <a:t>“What other knowledge have you learned about this topic in class that I didn’t ask you?”</a:t>
          </a:r>
        </a:p>
      </dgm:t>
    </dgm:pt>
    <dgm:pt modelId="{B876AD64-188B-404E-8F88-820558557D88}" type="parTrans" cxnId="{2D7DB3A1-642B-42AA-B00C-EDAEF39A32B2}">
      <dgm:prSet/>
      <dgm:spPr/>
      <dgm:t>
        <a:bodyPr/>
        <a:lstStyle/>
        <a:p>
          <a:endParaRPr lang="en-US"/>
        </a:p>
      </dgm:t>
    </dgm:pt>
    <dgm:pt modelId="{4CD7E559-0F80-4A81-99DE-1B67B0EDE237}" type="sibTrans" cxnId="{2D7DB3A1-642B-42AA-B00C-EDAEF39A32B2}">
      <dgm:prSet/>
      <dgm:spPr/>
      <dgm:t>
        <a:bodyPr/>
        <a:lstStyle/>
        <a:p>
          <a:endParaRPr lang="en-US"/>
        </a:p>
      </dgm:t>
    </dgm:pt>
    <dgm:pt modelId="{2C2035C4-11EF-4CF9-975A-3DAE3710166E}">
      <dgm:prSet/>
      <dgm:spPr>
        <a:solidFill>
          <a:schemeClr val="accent1">
            <a:lumMod val="75000"/>
          </a:schemeClr>
        </a:solidFill>
      </dgm:spPr>
      <dgm:t>
        <a:bodyPr/>
        <a:lstStyle/>
        <a:p>
          <a:r>
            <a:rPr lang="en-US" dirty="0"/>
            <a:t>Evaluative assignments vs. Building assignments</a:t>
          </a:r>
        </a:p>
      </dgm:t>
    </dgm:pt>
    <dgm:pt modelId="{4D8F9B74-5F7F-4C34-A6DB-EB3253E3CA8F}" type="parTrans" cxnId="{B0C6C027-D0B7-44D3-BB48-B7D2CF6B0081}">
      <dgm:prSet/>
      <dgm:spPr/>
      <dgm:t>
        <a:bodyPr/>
        <a:lstStyle/>
        <a:p>
          <a:endParaRPr lang="en-US"/>
        </a:p>
      </dgm:t>
    </dgm:pt>
    <dgm:pt modelId="{F2345C22-859D-4FCA-8A57-C05C1FD07D78}" type="sibTrans" cxnId="{B0C6C027-D0B7-44D3-BB48-B7D2CF6B0081}">
      <dgm:prSet/>
      <dgm:spPr/>
      <dgm:t>
        <a:bodyPr/>
        <a:lstStyle/>
        <a:p>
          <a:endParaRPr lang="en-US"/>
        </a:p>
      </dgm:t>
    </dgm:pt>
    <dgm:pt modelId="{371DC686-709F-4B3A-89E6-E23909C156EA}">
      <dgm:prSet/>
      <dgm:spPr>
        <a:solidFill>
          <a:schemeClr val="accent2">
            <a:lumMod val="75000"/>
          </a:schemeClr>
        </a:solidFill>
      </dgm:spPr>
      <dgm:t>
        <a:bodyPr/>
        <a:lstStyle/>
        <a:p>
          <a:r>
            <a:rPr lang="en-US"/>
            <a:t>Do-overs</a:t>
          </a:r>
        </a:p>
      </dgm:t>
    </dgm:pt>
    <dgm:pt modelId="{4C94E869-11AF-4E98-917B-6B6B773FB7C5}" type="parTrans" cxnId="{8A202163-BD2B-4FF4-90A1-D940413365E2}">
      <dgm:prSet/>
      <dgm:spPr/>
      <dgm:t>
        <a:bodyPr/>
        <a:lstStyle/>
        <a:p>
          <a:endParaRPr lang="en-US"/>
        </a:p>
      </dgm:t>
    </dgm:pt>
    <dgm:pt modelId="{28194AF2-3FBF-4370-8F9D-DA35F9BE54C7}" type="sibTrans" cxnId="{8A202163-BD2B-4FF4-90A1-D940413365E2}">
      <dgm:prSet/>
      <dgm:spPr/>
      <dgm:t>
        <a:bodyPr/>
        <a:lstStyle/>
        <a:p>
          <a:endParaRPr lang="en-US"/>
        </a:p>
      </dgm:t>
    </dgm:pt>
    <dgm:pt modelId="{6B8A495A-F903-3547-B6CC-51C6618C28CA}" type="pres">
      <dgm:prSet presAssocID="{67394427-FFAF-4F53-B554-C21904A900BF}" presName="matrix" presStyleCnt="0">
        <dgm:presLayoutVars>
          <dgm:chMax val="1"/>
          <dgm:dir/>
          <dgm:resizeHandles val="exact"/>
        </dgm:presLayoutVars>
      </dgm:prSet>
      <dgm:spPr/>
    </dgm:pt>
    <dgm:pt modelId="{923194DC-C1FC-5042-928B-7ACEA3B362EC}" type="pres">
      <dgm:prSet presAssocID="{67394427-FFAF-4F53-B554-C21904A900BF}" presName="diamond" presStyleLbl="bgShp" presStyleIdx="0" presStyleCnt="1"/>
      <dgm:spPr/>
    </dgm:pt>
    <dgm:pt modelId="{D5A7BE45-32FA-614F-8731-592635C5F9A4}" type="pres">
      <dgm:prSet presAssocID="{67394427-FFAF-4F53-B554-C21904A900BF}" presName="quad1" presStyleLbl="node1" presStyleIdx="0" presStyleCnt="4">
        <dgm:presLayoutVars>
          <dgm:chMax val="0"/>
          <dgm:chPref val="0"/>
          <dgm:bulletEnabled val="1"/>
        </dgm:presLayoutVars>
      </dgm:prSet>
      <dgm:spPr/>
    </dgm:pt>
    <dgm:pt modelId="{F60D930A-3986-8049-A35A-72B2821265E1}" type="pres">
      <dgm:prSet presAssocID="{67394427-FFAF-4F53-B554-C21904A900BF}" presName="quad2" presStyleLbl="node1" presStyleIdx="1" presStyleCnt="4">
        <dgm:presLayoutVars>
          <dgm:chMax val="0"/>
          <dgm:chPref val="0"/>
          <dgm:bulletEnabled val="1"/>
        </dgm:presLayoutVars>
      </dgm:prSet>
      <dgm:spPr/>
    </dgm:pt>
    <dgm:pt modelId="{60FCD6A2-0762-5D41-B6BF-D722E0155C4D}" type="pres">
      <dgm:prSet presAssocID="{67394427-FFAF-4F53-B554-C21904A900BF}" presName="quad3" presStyleLbl="node1" presStyleIdx="2" presStyleCnt="4">
        <dgm:presLayoutVars>
          <dgm:chMax val="0"/>
          <dgm:chPref val="0"/>
          <dgm:bulletEnabled val="1"/>
        </dgm:presLayoutVars>
      </dgm:prSet>
      <dgm:spPr/>
    </dgm:pt>
    <dgm:pt modelId="{7DC55F0C-EFC1-484D-87D3-7591BE9F21ED}" type="pres">
      <dgm:prSet presAssocID="{67394427-FFAF-4F53-B554-C21904A900BF}" presName="quad4" presStyleLbl="node1" presStyleIdx="3" presStyleCnt="4">
        <dgm:presLayoutVars>
          <dgm:chMax val="0"/>
          <dgm:chPref val="0"/>
          <dgm:bulletEnabled val="1"/>
        </dgm:presLayoutVars>
      </dgm:prSet>
      <dgm:spPr/>
    </dgm:pt>
  </dgm:ptLst>
  <dgm:cxnLst>
    <dgm:cxn modelId="{B0C6C027-D0B7-44D3-BB48-B7D2CF6B0081}" srcId="{67394427-FFAF-4F53-B554-C21904A900BF}" destId="{2C2035C4-11EF-4CF9-975A-3DAE3710166E}" srcOrd="2" destOrd="0" parTransId="{4D8F9B74-5F7F-4C34-A6DB-EB3253E3CA8F}" sibTransId="{F2345C22-859D-4FCA-8A57-C05C1FD07D78}"/>
    <dgm:cxn modelId="{19B95D32-73E3-1C4D-83A0-C1FC8497A29A}" type="presOf" srcId="{371DC686-709F-4B3A-89E6-E23909C156EA}" destId="{7DC55F0C-EFC1-484D-87D3-7591BE9F21ED}" srcOrd="0" destOrd="0" presId="urn:microsoft.com/office/officeart/2005/8/layout/matrix3"/>
    <dgm:cxn modelId="{8A202163-BD2B-4FF4-90A1-D940413365E2}" srcId="{67394427-FFAF-4F53-B554-C21904A900BF}" destId="{371DC686-709F-4B3A-89E6-E23909C156EA}" srcOrd="3" destOrd="0" parTransId="{4C94E869-11AF-4E98-917B-6B6B773FB7C5}" sibTransId="{28194AF2-3FBF-4370-8F9D-DA35F9BE54C7}"/>
    <dgm:cxn modelId="{7A83AF6E-2DFC-5E4A-BEE8-285313C51F9B}" type="presOf" srcId="{D59733B0-F80F-465E-B051-75D9FD71F41C}" destId="{F60D930A-3986-8049-A35A-72B2821265E1}" srcOrd="0" destOrd="0" presId="urn:microsoft.com/office/officeart/2005/8/layout/matrix3"/>
    <dgm:cxn modelId="{3841DE74-1865-4E44-A3C1-1A81B49769E8}" type="presOf" srcId="{2C2035C4-11EF-4CF9-975A-3DAE3710166E}" destId="{60FCD6A2-0762-5D41-B6BF-D722E0155C4D}" srcOrd="0" destOrd="0" presId="urn:microsoft.com/office/officeart/2005/8/layout/matrix3"/>
    <dgm:cxn modelId="{B5C34986-E127-C043-A970-BB60E1DF2995}" type="presOf" srcId="{D84797B7-A80D-4889-8FAC-9F4CB0148A92}" destId="{D5A7BE45-32FA-614F-8731-592635C5F9A4}" srcOrd="0" destOrd="0" presId="urn:microsoft.com/office/officeart/2005/8/layout/matrix3"/>
    <dgm:cxn modelId="{2D7DB3A1-642B-42AA-B00C-EDAEF39A32B2}" srcId="{67394427-FFAF-4F53-B554-C21904A900BF}" destId="{D59733B0-F80F-465E-B051-75D9FD71F41C}" srcOrd="1" destOrd="0" parTransId="{B876AD64-188B-404E-8F88-820558557D88}" sibTransId="{4CD7E559-0F80-4A81-99DE-1B67B0EDE237}"/>
    <dgm:cxn modelId="{AD8C40B2-A6F7-CC4F-B12F-D4565BB1FBC0}" type="presOf" srcId="{67394427-FFAF-4F53-B554-C21904A900BF}" destId="{6B8A495A-F903-3547-B6CC-51C6618C28CA}" srcOrd="0" destOrd="0" presId="urn:microsoft.com/office/officeart/2005/8/layout/matrix3"/>
    <dgm:cxn modelId="{E04DC1D6-915C-4EE4-BA37-EB9B431ED121}" srcId="{67394427-FFAF-4F53-B554-C21904A900BF}" destId="{D84797B7-A80D-4889-8FAC-9F4CB0148A92}" srcOrd="0" destOrd="0" parTransId="{ADC077EC-2D1C-499F-9C46-286900DFE8A7}" sibTransId="{F7DE1290-534C-4CB5-A451-B7AB38C5AA30}"/>
    <dgm:cxn modelId="{EA05A37E-9D33-4041-9F02-DEC82BF7A89F}" type="presParOf" srcId="{6B8A495A-F903-3547-B6CC-51C6618C28CA}" destId="{923194DC-C1FC-5042-928B-7ACEA3B362EC}" srcOrd="0" destOrd="0" presId="urn:microsoft.com/office/officeart/2005/8/layout/matrix3"/>
    <dgm:cxn modelId="{B6D2A665-D7B1-9245-8623-FA2116540F88}" type="presParOf" srcId="{6B8A495A-F903-3547-B6CC-51C6618C28CA}" destId="{D5A7BE45-32FA-614F-8731-592635C5F9A4}" srcOrd="1" destOrd="0" presId="urn:microsoft.com/office/officeart/2005/8/layout/matrix3"/>
    <dgm:cxn modelId="{0DA7F1A5-00C9-8B4B-8932-1D0A1FE322EF}" type="presParOf" srcId="{6B8A495A-F903-3547-B6CC-51C6618C28CA}" destId="{F60D930A-3986-8049-A35A-72B2821265E1}" srcOrd="2" destOrd="0" presId="urn:microsoft.com/office/officeart/2005/8/layout/matrix3"/>
    <dgm:cxn modelId="{C4D92170-D91E-0745-BD2A-02877CA6D6D3}" type="presParOf" srcId="{6B8A495A-F903-3547-B6CC-51C6618C28CA}" destId="{60FCD6A2-0762-5D41-B6BF-D722E0155C4D}" srcOrd="3" destOrd="0" presId="urn:microsoft.com/office/officeart/2005/8/layout/matrix3"/>
    <dgm:cxn modelId="{61AAEACA-B1E8-0746-A4D2-EF4D815F99A7}" type="presParOf" srcId="{6B8A495A-F903-3547-B6CC-51C6618C28CA}" destId="{7DC55F0C-EFC1-484D-87D3-7591BE9F21E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95F9B-00AF-5749-B675-A2F144058CEC}">
      <dsp:nvSpPr>
        <dsp:cNvPr id="0" name=""/>
        <dsp:cNvSpPr/>
      </dsp:nvSpPr>
      <dsp:spPr>
        <a:xfrm rot="16200000">
          <a:off x="1041" y="1005245"/>
          <a:ext cx="3076918" cy="3076918"/>
        </a:xfrm>
        <a:prstGeom prst="downArrow">
          <a:avLst>
            <a:gd name="adj1" fmla="val 50000"/>
            <a:gd name="adj2" fmla="val 3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Environment</a:t>
          </a:r>
        </a:p>
      </dsp:txBody>
      <dsp:txXfrm rot="5400000">
        <a:off x="1041" y="1774474"/>
        <a:ext cx="2538457" cy="1538459"/>
      </dsp:txXfrm>
    </dsp:sp>
    <dsp:sp modelId="{DB69A079-EA4B-E34A-BAEE-F6EC068ADD6B}">
      <dsp:nvSpPr>
        <dsp:cNvPr id="0" name=""/>
        <dsp:cNvSpPr/>
      </dsp:nvSpPr>
      <dsp:spPr>
        <a:xfrm rot="5400000">
          <a:off x="3326033" y="1005245"/>
          <a:ext cx="3076918" cy="3076918"/>
        </a:xfrm>
        <a:prstGeom prst="downArrow">
          <a:avLst>
            <a:gd name="adj1" fmla="val 50000"/>
            <a:gd name="adj2" fmla="val 3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Curriculum</a:t>
          </a:r>
        </a:p>
      </dsp:txBody>
      <dsp:txXfrm rot="-5400000">
        <a:off x="3864494" y="1774475"/>
        <a:ext cx="2538457" cy="1538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F16A6-6632-5348-AEC0-2DFB9D00078F}">
      <dsp:nvSpPr>
        <dsp:cNvPr id="0" name=""/>
        <dsp:cNvSpPr/>
      </dsp:nvSpPr>
      <dsp:spPr>
        <a:xfrm>
          <a:off x="0" y="2668"/>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093F8B-ADE5-6944-8855-F6B7C46B6A02}">
      <dsp:nvSpPr>
        <dsp:cNvPr id="0" name=""/>
        <dsp:cNvSpPr/>
      </dsp:nvSpPr>
      <dsp:spPr>
        <a:xfrm>
          <a:off x="0" y="2668"/>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A PoC</a:t>
          </a:r>
          <a:endParaRPr lang="en-US" sz="2200" kern="1200"/>
        </a:p>
      </dsp:txBody>
      <dsp:txXfrm>
        <a:off x="0" y="2668"/>
        <a:ext cx="6104761" cy="496257"/>
      </dsp:txXfrm>
    </dsp:sp>
    <dsp:sp modelId="{12C64922-2FE0-2A46-98F6-DFAD45AE67DB}">
      <dsp:nvSpPr>
        <dsp:cNvPr id="0" name=""/>
        <dsp:cNvSpPr/>
      </dsp:nvSpPr>
      <dsp:spPr>
        <a:xfrm>
          <a:off x="0" y="498925"/>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E4F673-148F-2548-9421-D9FCC50DD0B0}">
      <dsp:nvSpPr>
        <dsp:cNvPr id="0" name=""/>
        <dsp:cNvSpPr/>
      </dsp:nvSpPr>
      <dsp:spPr>
        <a:xfrm>
          <a:off x="0" y="498925"/>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A woman</a:t>
          </a:r>
          <a:endParaRPr lang="en-US" sz="2200" kern="1200"/>
        </a:p>
      </dsp:txBody>
      <dsp:txXfrm>
        <a:off x="0" y="498925"/>
        <a:ext cx="6104761" cy="496257"/>
      </dsp:txXfrm>
    </dsp:sp>
    <dsp:sp modelId="{896F9080-0FBC-1F48-8E0A-231C184F9935}">
      <dsp:nvSpPr>
        <dsp:cNvPr id="0" name=""/>
        <dsp:cNvSpPr/>
      </dsp:nvSpPr>
      <dsp:spPr>
        <a:xfrm>
          <a:off x="0" y="995183"/>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3DEBBF-42AE-2244-8BE3-91A851FEECA2}">
      <dsp:nvSpPr>
        <dsp:cNvPr id="0" name=""/>
        <dsp:cNvSpPr/>
      </dsp:nvSpPr>
      <dsp:spPr>
        <a:xfrm>
          <a:off x="0" y="995183"/>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LGBTQA+</a:t>
          </a:r>
          <a:endParaRPr lang="en-US" sz="2200" kern="1200"/>
        </a:p>
      </dsp:txBody>
      <dsp:txXfrm>
        <a:off x="0" y="995183"/>
        <a:ext cx="6104761" cy="496257"/>
      </dsp:txXfrm>
    </dsp:sp>
    <dsp:sp modelId="{065F5E35-4E72-194A-958C-26AB9E467F1C}">
      <dsp:nvSpPr>
        <dsp:cNvPr id="0" name=""/>
        <dsp:cNvSpPr/>
      </dsp:nvSpPr>
      <dsp:spPr>
        <a:xfrm>
          <a:off x="0" y="1491440"/>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0DCD58-C905-E948-A478-B64574A8225F}">
      <dsp:nvSpPr>
        <dsp:cNvPr id="0" name=""/>
        <dsp:cNvSpPr/>
      </dsp:nvSpPr>
      <dsp:spPr>
        <a:xfrm>
          <a:off x="0" y="1491440"/>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Working class</a:t>
          </a:r>
          <a:endParaRPr lang="en-US" sz="2200" kern="1200"/>
        </a:p>
      </dsp:txBody>
      <dsp:txXfrm>
        <a:off x="0" y="1491440"/>
        <a:ext cx="6104761" cy="496257"/>
      </dsp:txXfrm>
    </dsp:sp>
    <dsp:sp modelId="{89A77468-3B64-5C47-ADDA-EF4C76726B10}">
      <dsp:nvSpPr>
        <dsp:cNvPr id="0" name=""/>
        <dsp:cNvSpPr/>
      </dsp:nvSpPr>
      <dsp:spPr>
        <a:xfrm>
          <a:off x="0" y="1987698"/>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C4FEEB-A61E-A246-98D0-76CDFBDDD4EC}">
      <dsp:nvSpPr>
        <dsp:cNvPr id="0" name=""/>
        <dsp:cNvSpPr/>
      </dsp:nvSpPr>
      <dsp:spPr>
        <a:xfrm>
          <a:off x="0" y="1987698"/>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First generation</a:t>
          </a:r>
          <a:endParaRPr lang="en-US" sz="2200" kern="1200"/>
        </a:p>
      </dsp:txBody>
      <dsp:txXfrm>
        <a:off x="0" y="1987698"/>
        <a:ext cx="6104761" cy="496257"/>
      </dsp:txXfrm>
    </dsp:sp>
    <dsp:sp modelId="{5BDC1096-24D3-9447-AEB7-C68F49FC8DE0}">
      <dsp:nvSpPr>
        <dsp:cNvPr id="0" name=""/>
        <dsp:cNvSpPr/>
      </dsp:nvSpPr>
      <dsp:spPr>
        <a:xfrm>
          <a:off x="0" y="2483956"/>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F802FD-31FA-044C-882A-337050D90A1C}">
      <dsp:nvSpPr>
        <dsp:cNvPr id="0" name=""/>
        <dsp:cNvSpPr/>
      </dsp:nvSpPr>
      <dsp:spPr>
        <a:xfrm>
          <a:off x="0" y="2483956"/>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Neurodiverse</a:t>
          </a:r>
          <a:endParaRPr lang="en-US" sz="2200" kern="1200"/>
        </a:p>
      </dsp:txBody>
      <dsp:txXfrm>
        <a:off x="0" y="2483956"/>
        <a:ext cx="6104761" cy="496257"/>
      </dsp:txXfrm>
    </dsp:sp>
    <dsp:sp modelId="{8EC03469-0516-404A-8779-C1005E568056}">
      <dsp:nvSpPr>
        <dsp:cNvPr id="0" name=""/>
        <dsp:cNvSpPr/>
      </dsp:nvSpPr>
      <dsp:spPr>
        <a:xfrm>
          <a:off x="0" y="2980213"/>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A872C3-EE00-3741-8AD1-58474D090904}">
      <dsp:nvSpPr>
        <dsp:cNvPr id="0" name=""/>
        <dsp:cNvSpPr/>
      </dsp:nvSpPr>
      <dsp:spPr>
        <a:xfrm>
          <a:off x="0" y="2980213"/>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Has access issues</a:t>
          </a:r>
          <a:endParaRPr lang="en-US" sz="2200" kern="1200"/>
        </a:p>
      </dsp:txBody>
      <dsp:txXfrm>
        <a:off x="0" y="2980213"/>
        <a:ext cx="6104761" cy="496257"/>
      </dsp:txXfrm>
    </dsp:sp>
    <dsp:sp modelId="{399EE3C4-5B69-E242-B80A-C79556251F4E}">
      <dsp:nvSpPr>
        <dsp:cNvPr id="0" name=""/>
        <dsp:cNvSpPr/>
      </dsp:nvSpPr>
      <dsp:spPr>
        <a:xfrm>
          <a:off x="0" y="3476471"/>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2BF65-2402-B146-AD66-52DE50B3A23F}">
      <dsp:nvSpPr>
        <dsp:cNvPr id="0" name=""/>
        <dsp:cNvSpPr/>
      </dsp:nvSpPr>
      <dsp:spPr>
        <a:xfrm>
          <a:off x="0" y="3476471"/>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Has food/housing insecurity</a:t>
          </a:r>
          <a:endParaRPr lang="en-US" sz="2200" kern="1200"/>
        </a:p>
      </dsp:txBody>
      <dsp:txXfrm>
        <a:off x="0" y="3476471"/>
        <a:ext cx="6104761" cy="496257"/>
      </dsp:txXfrm>
    </dsp:sp>
    <dsp:sp modelId="{B9F0B8B0-8F7D-CD4B-8804-172F3577E173}">
      <dsp:nvSpPr>
        <dsp:cNvPr id="0" name=""/>
        <dsp:cNvSpPr/>
      </dsp:nvSpPr>
      <dsp:spPr>
        <a:xfrm>
          <a:off x="0" y="3972729"/>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084980-457D-EE43-A579-185327D85103}">
      <dsp:nvSpPr>
        <dsp:cNvPr id="0" name=""/>
        <dsp:cNvSpPr/>
      </dsp:nvSpPr>
      <dsp:spPr>
        <a:xfrm>
          <a:off x="0" y="3972729"/>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Has caregiver/family provider roles</a:t>
          </a:r>
          <a:endParaRPr lang="en-US" sz="2200" kern="1200"/>
        </a:p>
      </dsp:txBody>
      <dsp:txXfrm>
        <a:off x="0" y="3972729"/>
        <a:ext cx="6104761" cy="496257"/>
      </dsp:txXfrm>
    </dsp:sp>
    <dsp:sp modelId="{D4554D24-639F-F541-B0BA-2531E46FE252}">
      <dsp:nvSpPr>
        <dsp:cNvPr id="0" name=""/>
        <dsp:cNvSpPr/>
      </dsp:nvSpPr>
      <dsp:spPr>
        <a:xfrm>
          <a:off x="0" y="4468986"/>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705C14-D20F-2E46-A049-12374FCA56C1}">
      <dsp:nvSpPr>
        <dsp:cNvPr id="0" name=""/>
        <dsp:cNvSpPr/>
      </dsp:nvSpPr>
      <dsp:spPr>
        <a:xfrm>
          <a:off x="0" y="4468986"/>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Has to work full time</a:t>
          </a:r>
          <a:endParaRPr lang="en-US" sz="2200" kern="1200"/>
        </a:p>
      </dsp:txBody>
      <dsp:txXfrm>
        <a:off x="0" y="4468986"/>
        <a:ext cx="6104761" cy="496257"/>
      </dsp:txXfrm>
    </dsp:sp>
    <dsp:sp modelId="{72DBD76A-17A2-D94C-8FAB-6B30B560A5E6}">
      <dsp:nvSpPr>
        <dsp:cNvPr id="0" name=""/>
        <dsp:cNvSpPr/>
      </dsp:nvSpPr>
      <dsp:spPr>
        <a:xfrm>
          <a:off x="0" y="4965244"/>
          <a:ext cx="61047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0168F4-C17A-2C4B-86B1-1A8C464D0691}">
      <dsp:nvSpPr>
        <dsp:cNvPr id="0" name=""/>
        <dsp:cNvSpPr/>
      </dsp:nvSpPr>
      <dsp:spPr>
        <a:xfrm>
          <a:off x="0" y="4965244"/>
          <a:ext cx="6104761" cy="49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dirty="0"/>
            <a:t>Not a native English speaker</a:t>
          </a:r>
          <a:endParaRPr lang="en-US" sz="2200" kern="1200" dirty="0"/>
        </a:p>
      </dsp:txBody>
      <dsp:txXfrm>
        <a:off x="0" y="4965244"/>
        <a:ext cx="6104761" cy="4962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9EC49-62AE-C84A-9751-B96C0B191F31}">
      <dsp:nvSpPr>
        <dsp:cNvPr id="0" name=""/>
        <dsp:cNvSpPr/>
      </dsp:nvSpPr>
      <dsp:spPr>
        <a:xfrm>
          <a:off x="0" y="0"/>
          <a:ext cx="3381375" cy="3530062"/>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666750">
            <a:lnSpc>
              <a:spcPct val="90000"/>
            </a:lnSpc>
            <a:spcBef>
              <a:spcPct val="0"/>
            </a:spcBef>
            <a:spcAft>
              <a:spcPct val="35000"/>
            </a:spcAft>
            <a:buNone/>
          </a:pPr>
          <a:r>
            <a:rPr lang="en-US" sz="1500" kern="1200"/>
            <a:t>Adding one book or film by a POC/woman/LGBTQ scholar or artist to a class that is predominated by books/films by white/men/straight scholars or artists.</a:t>
          </a:r>
        </a:p>
      </dsp:txBody>
      <dsp:txXfrm>
        <a:off x="0" y="1341423"/>
        <a:ext cx="3381375" cy="2118037"/>
      </dsp:txXfrm>
    </dsp:sp>
    <dsp:sp modelId="{FEEA1322-8191-2D46-8F97-2679CFEFD122}">
      <dsp:nvSpPr>
        <dsp:cNvPr id="0" name=""/>
        <dsp:cNvSpPr/>
      </dsp:nvSpPr>
      <dsp:spPr>
        <a:xfrm>
          <a:off x="1161178" y="353006"/>
          <a:ext cx="1059018" cy="105901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2565" tIns="12700" rIns="82565"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16268" y="508096"/>
        <a:ext cx="748838" cy="748838"/>
      </dsp:txXfrm>
    </dsp:sp>
    <dsp:sp modelId="{2F7F0405-EDCC-D748-AA7E-8CFFDFBEA35D}">
      <dsp:nvSpPr>
        <dsp:cNvPr id="0" name=""/>
        <dsp:cNvSpPr/>
      </dsp:nvSpPr>
      <dsp:spPr>
        <a:xfrm>
          <a:off x="0" y="3529990"/>
          <a:ext cx="3381375" cy="7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EB4AF19-6D03-554D-A608-91F6836E4B64}">
      <dsp:nvSpPr>
        <dsp:cNvPr id="0" name=""/>
        <dsp:cNvSpPr/>
      </dsp:nvSpPr>
      <dsp:spPr>
        <a:xfrm>
          <a:off x="3719512" y="0"/>
          <a:ext cx="3381375" cy="3530062"/>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666750">
            <a:lnSpc>
              <a:spcPct val="90000"/>
            </a:lnSpc>
            <a:spcBef>
              <a:spcPct val="0"/>
            </a:spcBef>
            <a:spcAft>
              <a:spcPct val="35000"/>
            </a:spcAft>
            <a:buNone/>
          </a:pPr>
          <a:r>
            <a:rPr lang="en-US" sz="1500" kern="1200" dirty="0"/>
            <a:t>Only discussing issues around race, class, gender, etc. during topics that seem explicitly related to those issues of social diversity.</a:t>
          </a:r>
        </a:p>
      </dsp:txBody>
      <dsp:txXfrm>
        <a:off x="3719512" y="1341423"/>
        <a:ext cx="3381375" cy="2118037"/>
      </dsp:txXfrm>
    </dsp:sp>
    <dsp:sp modelId="{FA920BA2-B988-4344-910D-2886248A9375}">
      <dsp:nvSpPr>
        <dsp:cNvPr id="0" name=""/>
        <dsp:cNvSpPr/>
      </dsp:nvSpPr>
      <dsp:spPr>
        <a:xfrm>
          <a:off x="4880690" y="353006"/>
          <a:ext cx="1059018" cy="105901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2565" tIns="12700" rIns="82565"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35780" y="508096"/>
        <a:ext cx="748838" cy="748838"/>
      </dsp:txXfrm>
    </dsp:sp>
    <dsp:sp modelId="{234ABAC7-E140-DE45-B02B-12373A564F8B}">
      <dsp:nvSpPr>
        <dsp:cNvPr id="0" name=""/>
        <dsp:cNvSpPr/>
      </dsp:nvSpPr>
      <dsp:spPr>
        <a:xfrm>
          <a:off x="3719512" y="3529990"/>
          <a:ext cx="3381375" cy="7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977878F-9D22-F643-B705-7559AA8E1E50}">
      <dsp:nvSpPr>
        <dsp:cNvPr id="0" name=""/>
        <dsp:cNvSpPr/>
      </dsp:nvSpPr>
      <dsp:spPr>
        <a:xfrm>
          <a:off x="7439025" y="0"/>
          <a:ext cx="3381375" cy="3530062"/>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666750">
            <a:lnSpc>
              <a:spcPct val="90000"/>
            </a:lnSpc>
            <a:spcBef>
              <a:spcPct val="0"/>
            </a:spcBef>
            <a:spcAft>
              <a:spcPct val="35000"/>
            </a:spcAft>
            <a:buNone/>
          </a:pPr>
          <a:r>
            <a:rPr lang="en-US" sz="1500" kern="1200" dirty="0"/>
            <a:t>Having a singular assignment that has students engage elements of diversity as related to the topic, but isn’t necessarily connected to the other assignments for the class.</a:t>
          </a:r>
        </a:p>
      </dsp:txBody>
      <dsp:txXfrm>
        <a:off x="7439025" y="1341423"/>
        <a:ext cx="3381375" cy="2118037"/>
      </dsp:txXfrm>
    </dsp:sp>
    <dsp:sp modelId="{A74F78A1-2FCB-5644-A1D5-E4A8F47C17E2}">
      <dsp:nvSpPr>
        <dsp:cNvPr id="0" name=""/>
        <dsp:cNvSpPr/>
      </dsp:nvSpPr>
      <dsp:spPr>
        <a:xfrm>
          <a:off x="8600203" y="353006"/>
          <a:ext cx="1059018" cy="105901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2565" tIns="12700" rIns="82565"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755293" y="508096"/>
        <a:ext cx="748838" cy="748838"/>
      </dsp:txXfrm>
    </dsp:sp>
    <dsp:sp modelId="{D66CC088-53AB-4B47-AA4B-1BF7E06944C9}">
      <dsp:nvSpPr>
        <dsp:cNvPr id="0" name=""/>
        <dsp:cNvSpPr/>
      </dsp:nvSpPr>
      <dsp:spPr>
        <a:xfrm>
          <a:off x="7439025" y="3529990"/>
          <a:ext cx="3381375" cy="7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DDDBB-D332-2149-ADA0-652988E2ECF2}">
      <dsp:nvSpPr>
        <dsp:cNvPr id="0" name=""/>
        <dsp:cNvSpPr/>
      </dsp:nvSpPr>
      <dsp:spPr>
        <a:xfrm>
          <a:off x="0" y="56384"/>
          <a:ext cx="6104761" cy="1755000"/>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Embedding questions throughout class about how the discipline and field of which your classes are a part have created a canon and foundation that largely erases scholars and thinkers who are POC, women, LGBTQ, and/or non-Western peoples, and what the impact of those formulations of “expertise” is. Teach students how to ask questions not just about the content, but also the social context of what they are learning.</a:t>
          </a:r>
        </a:p>
      </dsp:txBody>
      <dsp:txXfrm>
        <a:off x="85672" y="142056"/>
        <a:ext cx="5933417" cy="1583656"/>
      </dsp:txXfrm>
    </dsp:sp>
    <dsp:sp modelId="{41EC218D-6209-3143-8035-394E59D55AC4}">
      <dsp:nvSpPr>
        <dsp:cNvPr id="0" name=""/>
        <dsp:cNvSpPr/>
      </dsp:nvSpPr>
      <dsp:spPr>
        <a:xfrm>
          <a:off x="0" y="1854584"/>
          <a:ext cx="6104761" cy="175500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Make the majority of your texts and critical resources for your course be the work of people of color, women, and/or non-Western scholars. </a:t>
          </a:r>
        </a:p>
      </dsp:txBody>
      <dsp:txXfrm>
        <a:off x="85672" y="1940256"/>
        <a:ext cx="5933417" cy="1583656"/>
      </dsp:txXfrm>
    </dsp:sp>
    <dsp:sp modelId="{D789C4F9-61CD-ED41-9E81-256CD2FDD4BA}">
      <dsp:nvSpPr>
        <dsp:cNvPr id="0" name=""/>
        <dsp:cNvSpPr/>
      </dsp:nvSpPr>
      <dsp:spPr>
        <a:xfrm>
          <a:off x="0" y="3652785"/>
          <a:ext cx="6104761" cy="175500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Be attentive to normalized social languages that center dominant identities and make efforts to normalize more inclusive language during class discussions.  </a:t>
          </a:r>
        </a:p>
      </dsp:txBody>
      <dsp:txXfrm>
        <a:off x="85672" y="3738457"/>
        <a:ext cx="5933417" cy="15836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5A788-7B53-A54B-BC53-42D52DB5A711}">
      <dsp:nvSpPr>
        <dsp:cNvPr id="0" name=""/>
        <dsp:cNvSpPr/>
      </dsp:nvSpPr>
      <dsp:spPr>
        <a:xfrm>
          <a:off x="0" y="3297916"/>
          <a:ext cx="6104761" cy="2163789"/>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Now separate that list into two categories: </a:t>
          </a:r>
        </a:p>
      </dsp:txBody>
      <dsp:txXfrm>
        <a:off x="0" y="3297916"/>
        <a:ext cx="6104761" cy="1168446"/>
      </dsp:txXfrm>
    </dsp:sp>
    <dsp:sp modelId="{5B9D8821-B721-5343-ADA9-A54F64D752B9}">
      <dsp:nvSpPr>
        <dsp:cNvPr id="0" name=""/>
        <dsp:cNvSpPr/>
      </dsp:nvSpPr>
      <dsp:spPr>
        <a:xfrm>
          <a:off x="0" y="4423086"/>
          <a:ext cx="3052380" cy="995343"/>
        </a:xfrm>
        <a:prstGeom prst="rect">
          <a:avLst/>
        </a:prstGeom>
        <a:solidFill>
          <a:schemeClr val="accent1">
            <a:lumMod val="60000"/>
            <a:lumOff val="40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kern="1200" dirty="0"/>
            <a:t>Things that are additive diversity</a:t>
          </a:r>
        </a:p>
      </dsp:txBody>
      <dsp:txXfrm>
        <a:off x="0" y="4423086"/>
        <a:ext cx="3052380" cy="995343"/>
      </dsp:txXfrm>
    </dsp:sp>
    <dsp:sp modelId="{F90AC772-59E2-C047-8251-F71432528760}">
      <dsp:nvSpPr>
        <dsp:cNvPr id="0" name=""/>
        <dsp:cNvSpPr/>
      </dsp:nvSpPr>
      <dsp:spPr>
        <a:xfrm>
          <a:off x="3052380" y="4423086"/>
          <a:ext cx="3052380" cy="995343"/>
        </a:xfrm>
        <a:prstGeom prst="rect">
          <a:avLst/>
        </a:prstGeom>
        <a:solidFill>
          <a:schemeClr val="accent1">
            <a:lumMod val="75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kern="1200" dirty="0"/>
            <a:t>Things that are integrative diversity</a:t>
          </a:r>
        </a:p>
      </dsp:txBody>
      <dsp:txXfrm>
        <a:off x="3052380" y="4423086"/>
        <a:ext cx="3052380" cy="995343"/>
      </dsp:txXfrm>
    </dsp:sp>
    <dsp:sp modelId="{BCD7E75D-DDD6-3749-8AFC-9E69399D2B8C}">
      <dsp:nvSpPr>
        <dsp:cNvPr id="0" name=""/>
        <dsp:cNvSpPr/>
      </dsp:nvSpPr>
      <dsp:spPr>
        <a:xfrm rot="10800000">
          <a:off x="0" y="2463"/>
          <a:ext cx="6104761" cy="3327908"/>
        </a:xfrm>
        <a:prstGeom prst="upArrowCallou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Write down a list of things that you do in your classes that are motivated by the desire to improve/increase diversity.</a:t>
          </a:r>
        </a:p>
      </dsp:txBody>
      <dsp:txXfrm rot="10800000">
        <a:off x="0" y="2463"/>
        <a:ext cx="6104761" cy="21623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194DC-C1FC-5042-928B-7ACEA3B362EC}">
      <dsp:nvSpPr>
        <dsp:cNvPr id="0" name=""/>
        <dsp:cNvSpPr/>
      </dsp:nvSpPr>
      <dsp:spPr>
        <a:xfrm>
          <a:off x="658292" y="0"/>
          <a:ext cx="5087409" cy="5087409"/>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5A7BE45-32FA-614F-8731-592635C5F9A4}">
      <dsp:nvSpPr>
        <dsp:cNvPr id="0" name=""/>
        <dsp:cNvSpPr/>
      </dsp:nvSpPr>
      <dsp:spPr>
        <a:xfrm>
          <a:off x="1141596" y="483303"/>
          <a:ext cx="1984089" cy="198408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Calling names on rosters</a:t>
          </a:r>
        </a:p>
      </dsp:txBody>
      <dsp:txXfrm>
        <a:off x="1238451" y="580158"/>
        <a:ext cx="1790379" cy="1790379"/>
      </dsp:txXfrm>
    </dsp:sp>
    <dsp:sp modelId="{F60D930A-3986-8049-A35A-72B2821265E1}">
      <dsp:nvSpPr>
        <dsp:cNvPr id="0" name=""/>
        <dsp:cNvSpPr/>
      </dsp:nvSpPr>
      <dsp:spPr>
        <a:xfrm>
          <a:off x="3278308" y="483303"/>
          <a:ext cx="1984089" cy="1984089"/>
        </a:xfrm>
        <a:prstGeom prst="round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“What other knowledge have you learned about this topic in class that I didn’t ask you?”</a:t>
          </a:r>
        </a:p>
      </dsp:txBody>
      <dsp:txXfrm>
        <a:off x="3375163" y="580158"/>
        <a:ext cx="1790379" cy="1790379"/>
      </dsp:txXfrm>
    </dsp:sp>
    <dsp:sp modelId="{60FCD6A2-0762-5D41-B6BF-D722E0155C4D}">
      <dsp:nvSpPr>
        <dsp:cNvPr id="0" name=""/>
        <dsp:cNvSpPr/>
      </dsp:nvSpPr>
      <dsp:spPr>
        <a:xfrm>
          <a:off x="1141596" y="2620015"/>
          <a:ext cx="1984089" cy="1984089"/>
        </a:xfrm>
        <a:prstGeom prst="roundRect">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Evaluative assignments vs. Building assignments</a:t>
          </a:r>
        </a:p>
      </dsp:txBody>
      <dsp:txXfrm>
        <a:off x="1238451" y="2716870"/>
        <a:ext cx="1790379" cy="1790379"/>
      </dsp:txXfrm>
    </dsp:sp>
    <dsp:sp modelId="{7DC55F0C-EFC1-484D-87D3-7591BE9F21ED}">
      <dsp:nvSpPr>
        <dsp:cNvPr id="0" name=""/>
        <dsp:cNvSpPr/>
      </dsp:nvSpPr>
      <dsp:spPr>
        <a:xfrm>
          <a:off x="3278308" y="2620015"/>
          <a:ext cx="1984089" cy="1984089"/>
        </a:xfrm>
        <a:prstGeom prst="roundRect">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Do-overs</a:t>
          </a:r>
        </a:p>
      </dsp:txBody>
      <dsp:txXfrm>
        <a:off x="3375163" y="2716870"/>
        <a:ext cx="1790379" cy="1790379"/>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6076ED-180F-DD45-9C1C-969C052647D2}" type="datetimeFigureOut">
              <a:rPr lang="en-US" smtClean="0"/>
              <a:t>11/9/23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727FA6-60AB-2D45-AED5-F2AE2E2D8A5A}" type="slidenum">
              <a:rPr lang="en-US" smtClean="0"/>
              <a:t>‹#›</a:t>
            </a:fld>
            <a:endParaRPr lang="en-US"/>
          </a:p>
        </p:txBody>
      </p:sp>
    </p:spTree>
    <p:extLst>
      <p:ext uri="{BB962C8B-B14F-4D97-AF65-F5344CB8AC3E}">
        <p14:creationId xmlns:p14="http://schemas.microsoft.com/office/powerpoint/2010/main" val="368329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727FA6-60AB-2D45-AED5-F2AE2E2D8A5A}" type="slidenum">
              <a:rPr lang="en-US" smtClean="0"/>
              <a:t>19</a:t>
            </a:fld>
            <a:endParaRPr lang="en-US"/>
          </a:p>
        </p:txBody>
      </p:sp>
    </p:spTree>
    <p:extLst>
      <p:ext uri="{BB962C8B-B14F-4D97-AF65-F5344CB8AC3E}">
        <p14:creationId xmlns:p14="http://schemas.microsoft.com/office/powerpoint/2010/main" val="1295085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727FA6-60AB-2D45-AED5-F2AE2E2D8A5A}" type="slidenum">
              <a:rPr lang="en-US" smtClean="0"/>
              <a:t>21</a:t>
            </a:fld>
            <a:endParaRPr lang="en-US"/>
          </a:p>
        </p:txBody>
      </p:sp>
    </p:spTree>
    <p:extLst>
      <p:ext uri="{BB962C8B-B14F-4D97-AF65-F5344CB8AC3E}">
        <p14:creationId xmlns:p14="http://schemas.microsoft.com/office/powerpoint/2010/main" val="2650464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11/9/23</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72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11/9/23</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51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11/9/23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35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11/9/23</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09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11/9/23</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55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11/9/23</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67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11/9/23</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81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11/9/23</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328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11/9/23</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87358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11/9/23</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44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11/9/23</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11/9/23</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158234643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BD3956D6-6E4C-4E44-9836-75A085263E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1191" y="0"/>
            <a:ext cx="1901686" cy="6858000"/>
            <a:chOff x="10290315" y="0"/>
            <a:chExt cx="1901686" cy="6858000"/>
          </a:xfrm>
        </p:grpSpPr>
        <p:sp>
          <p:nvSpPr>
            <p:cNvPr id="42" name="Oval 41">
              <a:extLst>
                <a:ext uri="{FF2B5EF4-FFF2-40B4-BE49-F238E27FC236}">
                  <a16:creationId xmlns:a16="http://schemas.microsoft.com/office/drawing/2014/main" id="{8AB65B34-0BA8-6445-BE4D-E255D663B6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19">
              <a:extLst>
                <a:ext uri="{FF2B5EF4-FFF2-40B4-BE49-F238E27FC236}">
                  <a16:creationId xmlns:a16="http://schemas.microsoft.com/office/drawing/2014/main" id="{B4594FA9-86BB-9541-8441-05ABDCA9A7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20">
              <a:extLst>
                <a:ext uri="{FF2B5EF4-FFF2-40B4-BE49-F238E27FC236}">
                  <a16:creationId xmlns:a16="http://schemas.microsoft.com/office/drawing/2014/main" id="{FED9FADB-330A-C348-B3C6-C38EA587DE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21">
              <a:extLst>
                <a:ext uri="{FF2B5EF4-FFF2-40B4-BE49-F238E27FC236}">
                  <a16:creationId xmlns:a16="http://schemas.microsoft.com/office/drawing/2014/main" id="{ABA4E9E9-74F6-4E47-AACC-1D1CB58EAD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22">
              <a:extLst>
                <a:ext uri="{FF2B5EF4-FFF2-40B4-BE49-F238E27FC236}">
                  <a16:creationId xmlns:a16="http://schemas.microsoft.com/office/drawing/2014/main" id="{8314F296-C7C9-B446-8D6A-EE1451890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23">
              <a:extLst>
                <a:ext uri="{FF2B5EF4-FFF2-40B4-BE49-F238E27FC236}">
                  <a16:creationId xmlns:a16="http://schemas.microsoft.com/office/drawing/2014/main" id="{BB3BB72F-9A10-FD4E-865E-BEBCD712FD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24">
              <a:extLst>
                <a:ext uri="{FF2B5EF4-FFF2-40B4-BE49-F238E27FC236}">
                  <a16:creationId xmlns:a16="http://schemas.microsoft.com/office/drawing/2014/main" id="{AC5BAAD2-E767-7F41-9F1D-356D94B63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FDB954B1-0CD0-D0E1-E321-7D18B22E184C}"/>
              </a:ext>
            </a:extLst>
          </p:cNvPr>
          <p:cNvSpPr>
            <a:spLocks noGrp="1"/>
          </p:cNvSpPr>
          <p:nvPr>
            <p:ph type="ctrTitle"/>
          </p:nvPr>
        </p:nvSpPr>
        <p:spPr>
          <a:xfrm>
            <a:off x="565150" y="1015859"/>
            <a:ext cx="5863082" cy="2866405"/>
          </a:xfrm>
        </p:spPr>
        <p:txBody>
          <a:bodyPr>
            <a:normAutofit/>
          </a:bodyPr>
          <a:lstStyle/>
          <a:p>
            <a:pPr algn="ctr">
              <a:lnSpc>
                <a:spcPct val="90000"/>
              </a:lnSpc>
            </a:pPr>
            <a:r>
              <a:rPr lang="en-US" sz="4700" dirty="0"/>
              <a:t>Educational Equity is a Journey, </a:t>
            </a:r>
            <a:br>
              <a:rPr lang="en-US" sz="4700" dirty="0"/>
            </a:br>
            <a:r>
              <a:rPr lang="en-US" sz="4700" dirty="0"/>
              <a:t>Not a Destination</a:t>
            </a:r>
          </a:p>
        </p:txBody>
      </p:sp>
      <p:sp>
        <p:nvSpPr>
          <p:cNvPr id="3" name="Subtitle 2">
            <a:extLst>
              <a:ext uri="{FF2B5EF4-FFF2-40B4-BE49-F238E27FC236}">
                <a16:creationId xmlns:a16="http://schemas.microsoft.com/office/drawing/2014/main" id="{1991C659-9354-3331-9D64-12398C7C6F6D}"/>
              </a:ext>
            </a:extLst>
          </p:cNvPr>
          <p:cNvSpPr>
            <a:spLocks noGrp="1"/>
          </p:cNvSpPr>
          <p:nvPr>
            <p:ph type="subTitle" idx="1"/>
          </p:nvPr>
        </p:nvSpPr>
        <p:spPr>
          <a:xfrm>
            <a:off x="565142" y="3882264"/>
            <a:ext cx="6404371" cy="1646176"/>
          </a:xfrm>
        </p:spPr>
        <p:txBody>
          <a:bodyPr>
            <a:normAutofit/>
          </a:bodyPr>
          <a:lstStyle/>
          <a:p>
            <a:pPr algn="ctr">
              <a:lnSpc>
                <a:spcPct val="90000"/>
              </a:lnSpc>
            </a:pPr>
            <a:r>
              <a:rPr lang="en-US" dirty="0"/>
              <a:t>Lisa Guerrero</a:t>
            </a:r>
          </a:p>
          <a:p>
            <a:pPr algn="ctr">
              <a:lnSpc>
                <a:spcPct val="90000"/>
              </a:lnSpc>
            </a:pPr>
            <a:r>
              <a:rPr lang="en-US" dirty="0"/>
              <a:t>Vice Chancellor for Equity and Inclusive Excellence, WSU Pullman</a:t>
            </a:r>
          </a:p>
          <a:p>
            <a:pPr algn="ctr">
              <a:lnSpc>
                <a:spcPct val="90000"/>
              </a:lnSpc>
            </a:pPr>
            <a:r>
              <a:rPr lang="en-US" dirty="0"/>
              <a:t>PIT Stop – November 9, 2023</a:t>
            </a:r>
          </a:p>
        </p:txBody>
      </p:sp>
      <p:sp>
        <p:nvSpPr>
          <p:cNvPr id="14" name="Date Placeholder 5">
            <a:extLst>
              <a:ext uri="{FF2B5EF4-FFF2-40B4-BE49-F238E27FC236}">
                <a16:creationId xmlns:a16="http://schemas.microsoft.com/office/drawing/2014/main" id="{3D1D4B3D-57E1-48DC-8893-7A0F4B7B45A8}"/>
              </a:ext>
            </a:extLst>
          </p:cNvPr>
          <p:cNvSpPr>
            <a:spLocks noGrp="1"/>
          </p:cNvSpPr>
          <p:nvPr>
            <p:ph type="dt" sz="half" idx="10"/>
          </p:nvPr>
        </p:nvSpPr>
        <p:spPr>
          <a:xfrm>
            <a:off x="566928" y="457200"/>
            <a:ext cx="3608205" cy="365125"/>
          </a:xfrm>
        </p:spPr>
        <p:txBody>
          <a:bodyPr>
            <a:normAutofit/>
          </a:bodyPr>
          <a:lstStyle/>
          <a:p>
            <a:pPr>
              <a:spcAft>
                <a:spcPts val="600"/>
              </a:spcAft>
            </a:pPr>
            <a:endParaRPr lang="en-US">
              <a:effectLst>
                <a:outerShdw blurRad="38100" dist="38100" dir="2700000" algn="tl">
                  <a:srgbClr val="000000">
                    <a:alpha val="43137"/>
                  </a:srgbClr>
                </a:outerShdw>
              </a:effectLst>
            </a:endParaRPr>
          </a:p>
        </p:txBody>
      </p:sp>
      <p:sp>
        <p:nvSpPr>
          <p:cNvPr id="16" name="Footer Placeholder 6">
            <a:extLst>
              <a:ext uri="{FF2B5EF4-FFF2-40B4-BE49-F238E27FC236}">
                <a16:creationId xmlns:a16="http://schemas.microsoft.com/office/drawing/2014/main" id="{8DDD8900-A83D-4240-8B92-6791F8BFF28F}"/>
              </a:ext>
            </a:extLst>
          </p:cNvPr>
          <p:cNvSpPr>
            <a:spLocks noGrp="1"/>
          </p:cNvSpPr>
          <p:nvPr>
            <p:ph type="ftr" sz="quarter" idx="11"/>
          </p:nvPr>
        </p:nvSpPr>
        <p:spPr>
          <a:xfrm>
            <a:off x="565150" y="6141085"/>
            <a:ext cx="3608205" cy="365125"/>
          </a:xfrm>
        </p:spPr>
        <p:txBody>
          <a:bodyPr>
            <a:normAutofit/>
          </a:bodyPr>
          <a:lstStyle/>
          <a:p>
            <a:pPr>
              <a:spcAft>
                <a:spcPts val="600"/>
              </a:spcAft>
            </a:pPr>
            <a:endParaRPr lang="en-US">
              <a:effectLst>
                <a:outerShdw blurRad="38100" dist="38100" dir="2700000" algn="tl">
                  <a:srgbClr val="000000">
                    <a:alpha val="43137"/>
                  </a:srgbClr>
                </a:outerShdw>
              </a:effectLst>
            </a:endParaRPr>
          </a:p>
        </p:txBody>
      </p:sp>
      <p:sp>
        <p:nvSpPr>
          <p:cNvPr id="18" name="Slide Number Placeholder 9">
            <a:extLst>
              <a:ext uri="{FF2B5EF4-FFF2-40B4-BE49-F238E27FC236}">
                <a16:creationId xmlns:a16="http://schemas.microsoft.com/office/drawing/2014/main" id="{189828D3-A563-4315-9B1D-6D0BE69B2F92}"/>
              </a:ext>
            </a:extLst>
          </p:cNvPr>
          <p:cNvSpPr>
            <a:spLocks noGrp="1"/>
          </p:cNvSpPr>
          <p:nvPr>
            <p:ph type="sldNum" sz="quarter" idx="12"/>
          </p:nvPr>
        </p:nvSpPr>
        <p:spPr>
          <a:xfrm>
            <a:off x="6155706" y="6141085"/>
            <a:ext cx="813816" cy="365125"/>
          </a:xfrm>
        </p:spPr>
        <p:txBody>
          <a:bodyPr>
            <a:normAutofit/>
          </a:bodyPr>
          <a:lstStyle/>
          <a:p>
            <a:pPr>
              <a:spcAft>
                <a:spcPts val="600"/>
              </a:spcAft>
            </a:pPr>
            <a:endParaRPr lang="en-US">
              <a:effectLst>
                <a:outerShdw blurRad="38100" dist="38100" dir="2700000" algn="tl">
                  <a:srgbClr val="000000">
                    <a:alpha val="43137"/>
                  </a:srgbClr>
                </a:outerShdw>
              </a:effectLst>
            </a:endParaRPr>
          </a:p>
        </p:txBody>
      </p:sp>
      <p:cxnSp>
        <p:nvCxnSpPr>
          <p:cNvPr id="50" name="Straight Connector 49">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640437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Books stacked on a wooden table">
            <a:extLst>
              <a:ext uri="{FF2B5EF4-FFF2-40B4-BE49-F238E27FC236}">
                <a16:creationId xmlns:a16="http://schemas.microsoft.com/office/drawing/2014/main" id="{9B365B50-1A78-3E62-9593-84F03249E1C3}"/>
              </a:ext>
            </a:extLst>
          </p:cNvPr>
          <p:cNvPicPr>
            <a:picLocks noChangeAspect="1"/>
          </p:cNvPicPr>
          <p:nvPr/>
        </p:nvPicPr>
        <p:blipFill rotWithShape="1">
          <a:blip r:embed="rId2"/>
          <a:srcRect l="49773" r="4896" b="-2"/>
          <a:stretch/>
        </p:blipFill>
        <p:spPr>
          <a:xfrm>
            <a:off x="7534655" y="1"/>
            <a:ext cx="4657345" cy="6857999"/>
          </a:xfrm>
          <a:prstGeom prst="rect">
            <a:avLst/>
          </a:prstGeom>
          <a:noFill/>
        </p:spPr>
      </p:pic>
    </p:spTree>
    <p:extLst>
      <p:ext uri="{BB962C8B-B14F-4D97-AF65-F5344CB8AC3E}">
        <p14:creationId xmlns:p14="http://schemas.microsoft.com/office/powerpoint/2010/main" val="2189524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9" name="Oval 8">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4" name="Straight Connector 33">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13B0B5-0CBC-546D-D9D5-928EB1123A3F}"/>
              </a:ext>
            </a:extLst>
          </p:cNvPr>
          <p:cNvSpPr>
            <a:spLocks noGrp="1"/>
          </p:cNvSpPr>
          <p:nvPr>
            <p:ph type="title"/>
          </p:nvPr>
        </p:nvSpPr>
        <p:spPr>
          <a:xfrm>
            <a:off x="565150" y="914513"/>
            <a:ext cx="8704991" cy="2866405"/>
          </a:xfrm>
        </p:spPr>
        <p:txBody>
          <a:bodyPr vert="horz" lIns="91440" tIns="45720" rIns="91440" bIns="45720" rtlCol="0" anchor="t">
            <a:normAutofit/>
          </a:bodyPr>
          <a:lstStyle/>
          <a:p>
            <a:pPr>
              <a:lnSpc>
                <a:spcPct val="90000"/>
              </a:lnSpc>
            </a:pPr>
            <a:r>
              <a:rPr lang="en-US" sz="6000" dirty="0"/>
              <a:t>Mitigate Stereotype Threat</a:t>
            </a:r>
          </a:p>
        </p:txBody>
      </p:sp>
      <p:sp>
        <p:nvSpPr>
          <p:cNvPr id="3" name="Text Placeholder 2">
            <a:extLst>
              <a:ext uri="{FF2B5EF4-FFF2-40B4-BE49-F238E27FC236}">
                <a16:creationId xmlns:a16="http://schemas.microsoft.com/office/drawing/2014/main" id="{FEF2A0AE-C988-4D15-911D-382EFE9BF599}"/>
              </a:ext>
            </a:extLst>
          </p:cNvPr>
          <p:cNvSpPr>
            <a:spLocks noGrp="1"/>
          </p:cNvSpPr>
          <p:nvPr>
            <p:ph type="body" idx="1"/>
          </p:nvPr>
        </p:nvSpPr>
        <p:spPr>
          <a:xfrm>
            <a:off x="588598" y="3382346"/>
            <a:ext cx="8557829" cy="2499449"/>
          </a:xfrm>
        </p:spPr>
        <p:txBody>
          <a:bodyPr vert="horz" lIns="91440" tIns="45720" rIns="91440" bIns="45720" rtlCol="0" anchor="b">
            <a:normAutofit/>
          </a:bodyPr>
          <a:lstStyle/>
          <a:p>
            <a:pPr>
              <a:lnSpc>
                <a:spcPct val="90000"/>
              </a:lnSpc>
            </a:pPr>
            <a:r>
              <a:rPr lang="en-US" dirty="0">
                <a:solidFill>
                  <a:schemeClr val="tx1"/>
                </a:solidFill>
                <a:effectLst/>
              </a:rPr>
              <a:t>Stereotype threat is a term coined by scholars Claude Steele and Joshua Aronson that refers to a situational predicament in which people are or feel themselves to be at risk of confirming negative stereotypes about an individual's racial, ethnic, gender, or cultural group which is theorized to be a contributing factor to long-standing racial and gender gaps in academic performance.</a:t>
            </a:r>
          </a:p>
          <a:p>
            <a:pPr>
              <a:lnSpc>
                <a:spcPct val="90000"/>
              </a:lnSpc>
            </a:pPr>
            <a:endParaRPr lang="en-US" sz="1600" dirty="0">
              <a:solidFill>
                <a:schemeClr val="tx1"/>
              </a:solidFill>
            </a:endParaRPr>
          </a:p>
        </p:txBody>
      </p:sp>
      <p:cxnSp>
        <p:nvCxnSpPr>
          <p:cNvPr id="38" name="Straight Connector 37">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1C054FC3-922A-EC40-AC25-A59AF5378B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28528" y="0"/>
            <a:ext cx="3263472" cy="6858000"/>
            <a:chOff x="8928528" y="0"/>
            <a:chExt cx="3263472" cy="6858000"/>
          </a:xfrm>
        </p:grpSpPr>
        <p:sp>
          <p:nvSpPr>
            <p:cNvPr id="41" name="Oval 40">
              <a:extLst>
                <a:ext uri="{FF2B5EF4-FFF2-40B4-BE49-F238E27FC236}">
                  <a16:creationId xmlns:a16="http://schemas.microsoft.com/office/drawing/2014/main" id="{E52B27A6-BDD2-B247-9494-C90C996DB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a:extLst>
                <a:ext uri="{FF2B5EF4-FFF2-40B4-BE49-F238E27FC236}">
                  <a16:creationId xmlns:a16="http://schemas.microsoft.com/office/drawing/2014/main" id="{A368B3AC-A3AC-C949-864D-1C05AADBAD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42">
              <a:extLst>
                <a:ext uri="{FF2B5EF4-FFF2-40B4-BE49-F238E27FC236}">
                  <a16:creationId xmlns:a16="http://schemas.microsoft.com/office/drawing/2014/main" id="{EB848571-59FE-B34A-8561-FD4325EC1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Oval 43">
              <a:extLst>
                <a:ext uri="{FF2B5EF4-FFF2-40B4-BE49-F238E27FC236}">
                  <a16:creationId xmlns:a16="http://schemas.microsoft.com/office/drawing/2014/main" id="{2F3C3152-8488-E444-BBA7-E9CD62AC1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536756F0-72A6-9F45-86A4-7D8C5E1ACD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5E18A883-69CF-FB4D-A4F9-6835E196C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83415627-4FAA-3B4B-8A88-63E862A5F8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47">
              <a:extLst>
                <a:ext uri="{FF2B5EF4-FFF2-40B4-BE49-F238E27FC236}">
                  <a16:creationId xmlns:a16="http://schemas.microsoft.com/office/drawing/2014/main" id="{BF96A3B0-DCC7-1647-8383-429159B1D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392468EE-53D9-F243-B2B0-FA9D2A742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49">
              <a:extLst>
                <a:ext uri="{FF2B5EF4-FFF2-40B4-BE49-F238E27FC236}">
                  <a16:creationId xmlns:a16="http://schemas.microsoft.com/office/drawing/2014/main" id="{6C6EB606-ED6D-3D47-B27D-C7736D781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50">
              <a:extLst>
                <a:ext uri="{FF2B5EF4-FFF2-40B4-BE49-F238E27FC236}">
                  <a16:creationId xmlns:a16="http://schemas.microsoft.com/office/drawing/2014/main" id="{1E551583-A0DA-C64D-8385-F579D091E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51">
              <a:extLst>
                <a:ext uri="{FF2B5EF4-FFF2-40B4-BE49-F238E27FC236}">
                  <a16:creationId xmlns:a16="http://schemas.microsoft.com/office/drawing/2014/main" id="{3C9B75DD-4CC7-0143-9DF3-9249A306A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59CDD5E1-EB61-2847-B3B3-33771B104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113331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3" name="Oval 12">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0800E998-9C54-0FD8-62FE-B14DEE5818EC}"/>
              </a:ext>
            </a:extLst>
          </p:cNvPr>
          <p:cNvSpPr>
            <a:spLocks noGrp="1"/>
          </p:cNvSpPr>
          <p:nvPr>
            <p:ph type="ctrTitle"/>
          </p:nvPr>
        </p:nvSpPr>
        <p:spPr>
          <a:xfrm>
            <a:off x="5158432" y="1256930"/>
            <a:ext cx="5993659" cy="2866405"/>
          </a:xfrm>
        </p:spPr>
        <p:txBody>
          <a:bodyPr>
            <a:normAutofit/>
          </a:bodyPr>
          <a:lstStyle/>
          <a:p>
            <a:r>
              <a:rPr lang="en-US" dirty="0"/>
              <a:t>Build Trust</a:t>
            </a:r>
          </a:p>
        </p:txBody>
      </p:sp>
      <p:sp>
        <p:nvSpPr>
          <p:cNvPr id="3" name="Subtitle 2">
            <a:extLst>
              <a:ext uri="{FF2B5EF4-FFF2-40B4-BE49-F238E27FC236}">
                <a16:creationId xmlns:a16="http://schemas.microsoft.com/office/drawing/2014/main" id="{1B3E0684-4295-FE97-3CF0-7B6F8615CB56}"/>
              </a:ext>
            </a:extLst>
          </p:cNvPr>
          <p:cNvSpPr>
            <a:spLocks noGrp="1"/>
          </p:cNvSpPr>
          <p:nvPr>
            <p:ph type="subTitle" idx="1"/>
          </p:nvPr>
        </p:nvSpPr>
        <p:spPr>
          <a:xfrm>
            <a:off x="5025166" y="3385747"/>
            <a:ext cx="5993659" cy="1475177"/>
          </a:xfrm>
        </p:spPr>
        <p:txBody>
          <a:bodyPr>
            <a:normAutofit fontScale="92500"/>
          </a:bodyPr>
          <a:lstStyle/>
          <a:p>
            <a:r>
              <a:rPr lang="en-US" sz="3200" b="1" kern="100" dirty="0">
                <a:effectLst/>
                <a:latin typeface="+mj-lt"/>
                <a:ea typeface="Calibri" panose="020F0502020204030204" pitchFamily="34" charset="0"/>
                <a:cs typeface="Times New Roman (Body CS)"/>
              </a:rPr>
              <a:t>As you teach be mindful of the difference between scholarly expertise and social authority.</a:t>
            </a:r>
            <a:endParaRPr lang="en-US" sz="3200" kern="100" dirty="0">
              <a:effectLst/>
              <a:latin typeface="+mj-lt"/>
              <a:ea typeface="Calibri" panose="020F0502020204030204" pitchFamily="34" charset="0"/>
              <a:cs typeface="Times New Roman (Body CS)"/>
            </a:endParaRPr>
          </a:p>
          <a:p>
            <a:endParaRPr lang="en-US" dirty="0"/>
          </a:p>
        </p:txBody>
      </p:sp>
      <p:pic>
        <p:nvPicPr>
          <p:cNvPr id="7" name="Graphic 6" descr="Handshake">
            <a:extLst>
              <a:ext uri="{FF2B5EF4-FFF2-40B4-BE49-F238E27FC236}">
                <a16:creationId xmlns:a16="http://schemas.microsoft.com/office/drawing/2014/main" id="{F09BD547-F3B4-ED18-BB99-DD3C8FD6CD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888" y="1423446"/>
            <a:ext cx="4002456" cy="4002456"/>
          </a:xfrm>
          <a:prstGeom prst="rect">
            <a:avLst/>
          </a:prstGeom>
        </p:spPr>
      </p:pic>
      <p:cxnSp>
        <p:nvCxnSpPr>
          <p:cNvPr id="21" name="Straight Connector 20">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24243" y="6087110"/>
            <a:ext cx="639925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910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10" name="Oval 9">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Oval 12">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Oval 23">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5" name="Straight Connector 34">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7" name="Rectangle 36">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DEE6AC-7295-8887-1756-ECB9B2E71C83}"/>
              </a:ext>
            </a:extLst>
          </p:cNvPr>
          <p:cNvSpPr>
            <a:spLocks noGrp="1"/>
          </p:cNvSpPr>
          <p:nvPr>
            <p:ph type="title"/>
          </p:nvPr>
        </p:nvSpPr>
        <p:spPr>
          <a:xfrm>
            <a:off x="3116096" y="762246"/>
            <a:ext cx="6402597" cy="1063244"/>
          </a:xfrm>
        </p:spPr>
        <p:txBody>
          <a:bodyPr vert="horz" lIns="91440" tIns="45720" rIns="91440" bIns="45720" rtlCol="0" anchor="t">
            <a:normAutofit/>
          </a:bodyPr>
          <a:lstStyle/>
          <a:p>
            <a:r>
              <a:rPr lang="en-US" sz="4800" dirty="0"/>
              <a:t>Reflective Exercise</a:t>
            </a:r>
          </a:p>
        </p:txBody>
      </p:sp>
      <p:grpSp>
        <p:nvGrpSpPr>
          <p:cNvPr id="39" name="Group 38">
            <a:extLst>
              <a:ext uri="{FF2B5EF4-FFF2-40B4-BE49-F238E27FC236}">
                <a16:creationId xmlns:a16="http://schemas.microsoft.com/office/drawing/2014/main" id="{BCFFF971-DAC9-F44B-9F22-4B030B6B61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40" name="Freeform 39">
              <a:extLst>
                <a:ext uri="{FF2B5EF4-FFF2-40B4-BE49-F238E27FC236}">
                  <a16:creationId xmlns:a16="http://schemas.microsoft.com/office/drawing/2014/main" id="{2E3E7145-2B02-8142-A82F-FFCA717D61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41">
              <a:extLst>
                <a:ext uri="{FF2B5EF4-FFF2-40B4-BE49-F238E27FC236}">
                  <a16:creationId xmlns:a16="http://schemas.microsoft.com/office/drawing/2014/main" id="{33EA453D-E925-4C4C-A1E9-D54E82602D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3">
              <a:extLst>
                <a:ext uri="{FF2B5EF4-FFF2-40B4-BE49-F238E27FC236}">
                  <a16:creationId xmlns:a16="http://schemas.microsoft.com/office/drawing/2014/main" id="{CBA4AF6C-8831-A34A-91A3-CC6ED3566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44">
              <a:extLst>
                <a:ext uri="{FF2B5EF4-FFF2-40B4-BE49-F238E27FC236}">
                  <a16:creationId xmlns:a16="http://schemas.microsoft.com/office/drawing/2014/main" id="{8B12A352-6C2B-B94E-82E0-45D881BB7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6" name="Graphic 5" descr="Head with Gears">
            <a:extLst>
              <a:ext uri="{FF2B5EF4-FFF2-40B4-BE49-F238E27FC236}">
                <a16:creationId xmlns:a16="http://schemas.microsoft.com/office/drawing/2014/main" id="{7ED646B4-255E-58BB-227C-C8DB3CE4D1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38232" y="2169236"/>
            <a:ext cx="3712134" cy="3712134"/>
          </a:xfrm>
          <a:prstGeom prst="rect">
            <a:avLst/>
          </a:prstGeom>
        </p:spPr>
      </p:pic>
      <p:cxnSp>
        <p:nvCxnSpPr>
          <p:cNvPr id="45" name="Straight Connector 44">
            <a:extLst>
              <a:ext uri="{FF2B5EF4-FFF2-40B4-BE49-F238E27FC236}">
                <a16:creationId xmlns:a16="http://schemas.microsoft.com/office/drawing/2014/main" id="{51D4F49C-5EE1-6C4F-858E-AE02CC2CD5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295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E1CBDB-921A-34CF-E1F6-B95A26697EEC}"/>
              </a:ext>
            </a:extLst>
          </p:cNvPr>
          <p:cNvSpPr>
            <a:spLocks noGrp="1"/>
          </p:cNvSpPr>
          <p:nvPr>
            <p:ph type="title"/>
          </p:nvPr>
        </p:nvSpPr>
        <p:spPr>
          <a:xfrm>
            <a:off x="565150" y="1944419"/>
            <a:ext cx="4133560" cy="2821029"/>
          </a:xfrm>
        </p:spPr>
        <p:txBody>
          <a:bodyPr>
            <a:normAutofit/>
          </a:bodyPr>
          <a:lstStyle/>
          <a:p>
            <a:r>
              <a:rPr lang="en-US" sz="4400" dirty="0"/>
              <a:t>Assume every student in your class is: </a:t>
            </a:r>
          </a:p>
        </p:txBody>
      </p:sp>
      <p:cxnSp>
        <p:nvCxnSpPr>
          <p:cNvPr id="12" name="Straight Connector 11">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356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863C267-B633-6C8D-74A1-F43F480A42CB}"/>
              </a:ext>
            </a:extLst>
          </p:cNvPr>
          <p:cNvGraphicFramePr>
            <a:graphicFrameLocks noGrp="1"/>
          </p:cNvGraphicFramePr>
          <p:nvPr>
            <p:ph idx="1"/>
            <p:extLst>
              <p:ext uri="{D42A27DB-BD31-4B8C-83A1-F6EECF244321}">
                <p14:modId xmlns:p14="http://schemas.microsoft.com/office/powerpoint/2010/main" val="1035504169"/>
              </p:ext>
            </p:extLst>
          </p:nvPr>
        </p:nvGraphicFramePr>
        <p:xfrm>
          <a:off x="5316278" y="809039"/>
          <a:ext cx="6104761" cy="5464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0469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9" name="Oval 8">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4" name="Straight Connector 33">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172080-F078-DF39-780B-AB9D7636DB05}"/>
              </a:ext>
            </a:extLst>
          </p:cNvPr>
          <p:cNvSpPr>
            <a:spLocks noGrp="1"/>
          </p:cNvSpPr>
          <p:nvPr>
            <p:ph type="title"/>
          </p:nvPr>
        </p:nvSpPr>
        <p:spPr>
          <a:xfrm>
            <a:off x="544731" y="1835764"/>
            <a:ext cx="9198761" cy="2866405"/>
          </a:xfrm>
        </p:spPr>
        <p:txBody>
          <a:bodyPr vert="horz" lIns="91440" tIns="45720" rIns="91440" bIns="45720" rtlCol="0" anchor="t">
            <a:noAutofit/>
          </a:bodyPr>
          <a:lstStyle/>
          <a:p>
            <a:pPr>
              <a:lnSpc>
                <a:spcPct val="90000"/>
              </a:lnSpc>
            </a:pPr>
            <a:r>
              <a:rPr lang="en-US" sz="4400" dirty="0">
                <a:effectLst/>
              </a:rPr>
              <a:t>How would your pedagogical practices need to change to ensure the most responsive and impactful course/classroom experience for them? </a:t>
            </a:r>
            <a:endParaRPr lang="en-US" sz="4400" dirty="0"/>
          </a:p>
        </p:txBody>
      </p:sp>
      <p:sp>
        <p:nvSpPr>
          <p:cNvPr id="3" name="Text Placeholder 2">
            <a:extLst>
              <a:ext uri="{FF2B5EF4-FFF2-40B4-BE49-F238E27FC236}">
                <a16:creationId xmlns:a16="http://schemas.microsoft.com/office/drawing/2014/main" id="{0E78B1F3-110B-2AF8-E4D9-7DE0263E0B13}"/>
              </a:ext>
            </a:extLst>
          </p:cNvPr>
          <p:cNvSpPr>
            <a:spLocks noGrp="1"/>
          </p:cNvSpPr>
          <p:nvPr>
            <p:ph type="body" idx="1"/>
          </p:nvPr>
        </p:nvSpPr>
        <p:spPr>
          <a:xfrm>
            <a:off x="565150" y="4283239"/>
            <a:ext cx="8791501" cy="1475177"/>
          </a:xfrm>
        </p:spPr>
        <p:txBody>
          <a:bodyPr vert="horz" lIns="91440" tIns="45720" rIns="91440" bIns="45720" rtlCol="0" anchor="b">
            <a:normAutofit/>
          </a:bodyPr>
          <a:lstStyle/>
          <a:p>
            <a:endParaRPr lang="en-US" sz="2000">
              <a:solidFill>
                <a:schemeClr val="tx1"/>
              </a:solidFill>
            </a:endParaRPr>
          </a:p>
        </p:txBody>
      </p:sp>
      <p:cxnSp>
        <p:nvCxnSpPr>
          <p:cNvPr id="38" name="Straight Connector 37">
            <a:extLst>
              <a:ext uri="{FF2B5EF4-FFF2-40B4-BE49-F238E27FC236}">
                <a16:creationId xmlns:a16="http://schemas.microsoft.com/office/drawing/2014/main" id="{2DDDFCEF-D5C9-BE40-9979-57040F021F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E63AF7E2-A240-C246-AFB8-2AD8FF4621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6" y="0"/>
            <a:ext cx="1900254" cy="6858000"/>
            <a:chOff x="10291746" y="0"/>
            <a:chExt cx="1900254" cy="6858000"/>
          </a:xfrm>
        </p:grpSpPr>
        <p:sp>
          <p:nvSpPr>
            <p:cNvPr id="41" name="Freeform 23">
              <a:extLst>
                <a:ext uri="{FF2B5EF4-FFF2-40B4-BE49-F238E27FC236}">
                  <a16:creationId xmlns:a16="http://schemas.microsoft.com/office/drawing/2014/main" id="{760799C4-90B2-C44F-B45C-4128C830B4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24">
              <a:extLst>
                <a:ext uri="{FF2B5EF4-FFF2-40B4-BE49-F238E27FC236}">
                  <a16:creationId xmlns:a16="http://schemas.microsoft.com/office/drawing/2014/main" id="{8117A5FF-BE82-D049-80D2-F42CEB9E74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25">
              <a:extLst>
                <a:ext uri="{FF2B5EF4-FFF2-40B4-BE49-F238E27FC236}">
                  <a16:creationId xmlns:a16="http://schemas.microsoft.com/office/drawing/2014/main" id="{0BDBD55C-A498-F545-BABF-ACA34A20E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26">
              <a:extLst>
                <a:ext uri="{FF2B5EF4-FFF2-40B4-BE49-F238E27FC236}">
                  <a16:creationId xmlns:a16="http://schemas.microsoft.com/office/drawing/2014/main" id="{FC6DFD41-F3C6-7747-98B3-A47594E7B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27">
              <a:extLst>
                <a:ext uri="{FF2B5EF4-FFF2-40B4-BE49-F238E27FC236}">
                  <a16:creationId xmlns:a16="http://schemas.microsoft.com/office/drawing/2014/main" id="{FA2D6C8B-5842-3443-BC3B-700D61C56D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6"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28">
              <a:extLst>
                <a:ext uri="{FF2B5EF4-FFF2-40B4-BE49-F238E27FC236}">
                  <a16:creationId xmlns:a16="http://schemas.microsoft.com/office/drawing/2014/main" id="{C7442654-B5C0-1847-A829-082D07974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29">
              <a:extLst>
                <a:ext uri="{FF2B5EF4-FFF2-40B4-BE49-F238E27FC236}">
                  <a16:creationId xmlns:a16="http://schemas.microsoft.com/office/drawing/2014/main" id="{42B39F10-6841-E54C-8D10-69B571EE1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4987314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459A5-3463-C2EA-26BF-D697DFF4F5A3}"/>
              </a:ext>
            </a:extLst>
          </p:cNvPr>
          <p:cNvSpPr>
            <a:spLocks noGrp="1"/>
          </p:cNvSpPr>
          <p:nvPr>
            <p:ph type="ctrTitle"/>
          </p:nvPr>
        </p:nvSpPr>
        <p:spPr>
          <a:xfrm>
            <a:off x="565150" y="3076067"/>
            <a:ext cx="7335835" cy="2778252"/>
          </a:xfrm>
        </p:spPr>
        <p:txBody>
          <a:bodyPr anchor="b">
            <a:normAutofit/>
          </a:bodyPr>
          <a:lstStyle/>
          <a:p>
            <a:r>
              <a:rPr lang="en-US" sz="7200" dirty="0"/>
              <a:t>Curriculum</a:t>
            </a:r>
          </a:p>
        </p:txBody>
      </p:sp>
      <p:sp>
        <p:nvSpPr>
          <p:cNvPr id="3" name="Subtitle 2">
            <a:extLst>
              <a:ext uri="{FF2B5EF4-FFF2-40B4-BE49-F238E27FC236}">
                <a16:creationId xmlns:a16="http://schemas.microsoft.com/office/drawing/2014/main" id="{0AF1C7C6-C5AB-0604-522B-8FAF6ED9483F}"/>
              </a:ext>
            </a:extLst>
          </p:cNvPr>
          <p:cNvSpPr>
            <a:spLocks noGrp="1"/>
          </p:cNvSpPr>
          <p:nvPr>
            <p:ph type="subTitle" idx="1"/>
          </p:nvPr>
        </p:nvSpPr>
        <p:spPr>
          <a:xfrm>
            <a:off x="565150" y="770663"/>
            <a:ext cx="7335835" cy="1475177"/>
          </a:xfrm>
        </p:spPr>
        <p:txBody>
          <a:bodyPr anchor="t">
            <a:normAutofit/>
          </a:bodyPr>
          <a:lstStyle/>
          <a:p>
            <a:endParaRPr lang="en-US"/>
          </a:p>
        </p:txBody>
      </p:sp>
    </p:spTree>
    <p:extLst>
      <p:ext uri="{BB962C8B-B14F-4D97-AF65-F5344CB8AC3E}">
        <p14:creationId xmlns:p14="http://schemas.microsoft.com/office/powerpoint/2010/main" val="1394249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2ADD9B-37E7-37C4-1385-1262622151F2}"/>
              </a:ext>
            </a:extLst>
          </p:cNvPr>
          <p:cNvSpPr>
            <a:spLocks noGrp="1"/>
          </p:cNvSpPr>
          <p:nvPr>
            <p:ph type="ctrTitle"/>
          </p:nvPr>
        </p:nvSpPr>
        <p:spPr>
          <a:xfrm>
            <a:off x="565149" y="2180552"/>
            <a:ext cx="8791501" cy="2866405"/>
          </a:xfrm>
        </p:spPr>
        <p:txBody>
          <a:bodyPr>
            <a:normAutofit/>
          </a:bodyPr>
          <a:lstStyle/>
          <a:p>
            <a:pPr>
              <a:lnSpc>
                <a:spcPct val="90000"/>
              </a:lnSpc>
            </a:pPr>
            <a:r>
              <a:rPr lang="en-US" sz="6700" dirty="0"/>
              <a:t>Additive Diversity vs. Integrated Diversity</a:t>
            </a:r>
          </a:p>
        </p:txBody>
      </p:sp>
      <p:sp>
        <p:nvSpPr>
          <p:cNvPr id="3" name="Subtitle 2">
            <a:extLst>
              <a:ext uri="{FF2B5EF4-FFF2-40B4-BE49-F238E27FC236}">
                <a16:creationId xmlns:a16="http://schemas.microsoft.com/office/drawing/2014/main" id="{EDD95262-8E7C-ACA9-E623-462FFCEEFFE2}"/>
              </a:ext>
            </a:extLst>
          </p:cNvPr>
          <p:cNvSpPr>
            <a:spLocks noGrp="1"/>
          </p:cNvSpPr>
          <p:nvPr>
            <p:ph type="subTitle" idx="1"/>
          </p:nvPr>
        </p:nvSpPr>
        <p:spPr>
          <a:xfrm>
            <a:off x="565150" y="4283239"/>
            <a:ext cx="8791501" cy="1475177"/>
          </a:xfrm>
        </p:spPr>
        <p:txBody>
          <a:bodyPr>
            <a:normAutofit/>
          </a:bodyPr>
          <a:lstStyle/>
          <a:p>
            <a:endParaRPr lang="en-US"/>
          </a:p>
        </p:txBody>
      </p:sp>
      <p:cxnSp>
        <p:nvCxnSpPr>
          <p:cNvPr id="10" name="Straight Connector 9">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75BEF7CB-BB00-3345-8542-8F0FAFE1C4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24" name="Oval 23">
              <a:extLst>
                <a:ext uri="{FF2B5EF4-FFF2-40B4-BE49-F238E27FC236}">
                  <a16:creationId xmlns:a16="http://schemas.microsoft.com/office/drawing/2014/main" id="{4E633967-4EB4-9A43-9984-7E0C7DCE8F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4">
              <a:extLst>
                <a:ext uri="{FF2B5EF4-FFF2-40B4-BE49-F238E27FC236}">
                  <a16:creationId xmlns:a16="http://schemas.microsoft.com/office/drawing/2014/main" id="{80BB32CE-B79D-9449-AEBB-EC9F56A9A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5">
              <a:extLst>
                <a:ext uri="{FF2B5EF4-FFF2-40B4-BE49-F238E27FC236}">
                  <a16:creationId xmlns:a16="http://schemas.microsoft.com/office/drawing/2014/main" id="{AFE8EC8C-9217-6E47-ACFA-7B2148F1B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6">
              <a:extLst>
                <a:ext uri="{FF2B5EF4-FFF2-40B4-BE49-F238E27FC236}">
                  <a16:creationId xmlns:a16="http://schemas.microsoft.com/office/drawing/2014/main" id="{8BEA612E-5CC4-DA4D-8A68-059864439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27">
              <a:extLst>
                <a:ext uri="{FF2B5EF4-FFF2-40B4-BE49-F238E27FC236}">
                  <a16:creationId xmlns:a16="http://schemas.microsoft.com/office/drawing/2014/main" id="{59DC8CDB-7B92-E848-AA26-43105184E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8">
              <a:extLst>
                <a:ext uri="{FF2B5EF4-FFF2-40B4-BE49-F238E27FC236}">
                  <a16:creationId xmlns:a16="http://schemas.microsoft.com/office/drawing/2014/main" id="{876EC8B8-C9EB-A84A-858B-ADF81A5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29">
              <a:extLst>
                <a:ext uri="{FF2B5EF4-FFF2-40B4-BE49-F238E27FC236}">
                  <a16:creationId xmlns:a16="http://schemas.microsoft.com/office/drawing/2014/main" id="{078C5DEE-08C1-D546-BF9B-933B8419E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Oval 29">
              <a:extLst>
                <a:ext uri="{FF2B5EF4-FFF2-40B4-BE49-F238E27FC236}">
                  <a16:creationId xmlns:a16="http://schemas.microsoft.com/office/drawing/2014/main" id="{7FA42EBE-8F86-FE44-BF12-AE5F7C9C1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671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26181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9" name="Oval 8">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4" name="Straight Connector 33">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5110CD-38B2-A462-A6D1-37B15846809A}"/>
              </a:ext>
            </a:extLst>
          </p:cNvPr>
          <p:cNvSpPr>
            <a:spLocks noGrp="1"/>
          </p:cNvSpPr>
          <p:nvPr>
            <p:ph type="title"/>
          </p:nvPr>
        </p:nvSpPr>
        <p:spPr>
          <a:xfrm>
            <a:off x="565150" y="1119173"/>
            <a:ext cx="8132611" cy="2866405"/>
          </a:xfrm>
        </p:spPr>
        <p:txBody>
          <a:bodyPr vert="horz" lIns="91440" tIns="45720" rIns="91440" bIns="45720" rtlCol="0" anchor="t">
            <a:normAutofit/>
          </a:bodyPr>
          <a:lstStyle/>
          <a:p>
            <a:r>
              <a:rPr lang="en-US" sz="7200" dirty="0"/>
              <a:t>Additive Diversity</a:t>
            </a:r>
          </a:p>
        </p:txBody>
      </p:sp>
      <p:sp>
        <p:nvSpPr>
          <p:cNvPr id="3" name="Text Placeholder 2">
            <a:extLst>
              <a:ext uri="{FF2B5EF4-FFF2-40B4-BE49-F238E27FC236}">
                <a16:creationId xmlns:a16="http://schemas.microsoft.com/office/drawing/2014/main" id="{8AD53C09-4B4D-5E09-90F0-D77A6B3D10D3}"/>
              </a:ext>
            </a:extLst>
          </p:cNvPr>
          <p:cNvSpPr>
            <a:spLocks noGrp="1"/>
          </p:cNvSpPr>
          <p:nvPr>
            <p:ph type="body" idx="1"/>
          </p:nvPr>
        </p:nvSpPr>
        <p:spPr>
          <a:xfrm>
            <a:off x="565150" y="4008188"/>
            <a:ext cx="7335835" cy="1475177"/>
          </a:xfrm>
        </p:spPr>
        <p:txBody>
          <a:bodyPr vert="horz" lIns="91440" tIns="45720" rIns="91440" bIns="45720" rtlCol="0" anchor="b">
            <a:noAutofit/>
          </a:bodyPr>
          <a:lstStyle/>
          <a:p>
            <a:r>
              <a:rPr lang="en-US" sz="3200" dirty="0">
                <a:solidFill>
                  <a:schemeClr val="tx1"/>
                </a:solidFill>
                <a:effectLst/>
              </a:rPr>
              <a:t>Elements of diversity added in small or isolated ways meant to improve or increase diverse representation in a particular space, program, class, etc. </a:t>
            </a:r>
            <a:endParaRPr lang="en-US" sz="3200" dirty="0">
              <a:solidFill>
                <a:schemeClr val="tx1"/>
              </a:solidFill>
            </a:endParaRPr>
          </a:p>
        </p:txBody>
      </p:sp>
      <p:cxnSp>
        <p:nvCxnSpPr>
          <p:cNvPr id="38" name="Straight Connector 37">
            <a:extLst>
              <a:ext uri="{FF2B5EF4-FFF2-40B4-BE49-F238E27FC236}">
                <a16:creationId xmlns:a16="http://schemas.microsoft.com/office/drawing/2014/main" id="{2DDDFCEF-D5C9-BE40-9979-57040F021F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733583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1714268B-8C50-CA4E-9D9C-5534290342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25974" y="0"/>
            <a:ext cx="3266026" cy="6858001"/>
            <a:chOff x="8925974" y="0"/>
            <a:chExt cx="3266026" cy="6858001"/>
          </a:xfrm>
        </p:grpSpPr>
        <p:sp>
          <p:nvSpPr>
            <p:cNvPr id="41" name="Oval 40">
              <a:extLst>
                <a:ext uri="{FF2B5EF4-FFF2-40B4-BE49-F238E27FC236}">
                  <a16:creationId xmlns:a16="http://schemas.microsoft.com/office/drawing/2014/main" id="{8ABEF35D-F220-CC47-918A-86AD6DB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057"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36">
              <a:extLst>
                <a:ext uri="{FF2B5EF4-FFF2-40B4-BE49-F238E27FC236}">
                  <a16:creationId xmlns:a16="http://schemas.microsoft.com/office/drawing/2014/main" id="{C00E500B-D6E7-C64D-BB6C-BCC4F8B7B8F0}"/>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1652922" y="6295076"/>
              <a:ext cx="539078" cy="562924"/>
            </a:xfrm>
            <a:custGeom>
              <a:avLst/>
              <a:gdLst>
                <a:gd name="connsiteX0" fmla="*/ 539078 w 539078"/>
                <a:gd name="connsiteY0" fmla="*/ 0 h 562924"/>
                <a:gd name="connsiteX1" fmla="*/ 539078 w 539078"/>
                <a:gd name="connsiteY1" fmla="*/ 562924 h 562924"/>
                <a:gd name="connsiteX2" fmla="*/ 22 w 539078"/>
                <a:gd name="connsiteY2" fmla="*/ 562924 h 562924"/>
                <a:gd name="connsiteX3" fmla="*/ 0 w 539078"/>
                <a:gd name="connsiteY3" fmla="*/ 562712 h 562924"/>
                <a:gd name="connsiteX4" fmla="*/ 451422 w 539078"/>
                <a:gd name="connsiteY4" fmla="*/ 8836 h 562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562924">
                  <a:moveTo>
                    <a:pt x="539078" y="0"/>
                  </a:moveTo>
                  <a:lnTo>
                    <a:pt x="539078" y="562924"/>
                  </a:lnTo>
                  <a:lnTo>
                    <a:pt x="22" y="562924"/>
                  </a:lnTo>
                  <a:lnTo>
                    <a:pt x="0" y="562712"/>
                  </a:lnTo>
                  <a:cubicBezTo>
                    <a:pt x="0" y="289501"/>
                    <a:pt x="193796" y="61554"/>
                    <a:pt x="451422"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37">
              <a:extLst>
                <a:ext uri="{FF2B5EF4-FFF2-40B4-BE49-F238E27FC236}">
                  <a16:creationId xmlns:a16="http://schemas.microsoft.com/office/drawing/2014/main" id="{E738F114-63E2-2F46-879C-39082E11D3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3552046"/>
              <a:ext cx="539078" cy="1125424"/>
            </a:xfrm>
            <a:custGeom>
              <a:avLst/>
              <a:gdLst>
                <a:gd name="connsiteX0" fmla="*/ 539078 w 539078"/>
                <a:gd name="connsiteY0" fmla="*/ 0 h 1125424"/>
                <a:gd name="connsiteX1" fmla="*/ 539078 w 539078"/>
                <a:gd name="connsiteY1" fmla="*/ 1125424 h 1125424"/>
                <a:gd name="connsiteX2" fmla="*/ 451423 w 539078"/>
                <a:gd name="connsiteY2" fmla="*/ 1116588 h 1125424"/>
                <a:gd name="connsiteX3" fmla="*/ 0 w 539078"/>
                <a:gd name="connsiteY3" fmla="*/ 562712 h 1125424"/>
                <a:gd name="connsiteX4" fmla="*/ 451423 w 539078"/>
                <a:gd name="connsiteY4" fmla="*/ 8836 h 1125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1125424">
                  <a:moveTo>
                    <a:pt x="539078" y="0"/>
                  </a:moveTo>
                  <a:lnTo>
                    <a:pt x="539078" y="1125424"/>
                  </a:lnTo>
                  <a:lnTo>
                    <a:pt x="451423" y="1116588"/>
                  </a:lnTo>
                  <a:cubicBezTo>
                    <a:pt x="193797" y="1063870"/>
                    <a:pt x="0" y="835923"/>
                    <a:pt x="0" y="562712"/>
                  </a:cubicBezTo>
                  <a:cubicBezTo>
                    <a:pt x="0" y="289501"/>
                    <a:pt x="193797" y="61554"/>
                    <a:pt x="451423"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38">
              <a:extLst>
                <a:ext uri="{FF2B5EF4-FFF2-40B4-BE49-F238E27FC236}">
                  <a16:creationId xmlns:a16="http://schemas.microsoft.com/office/drawing/2014/main" id="{02D7001E-46DE-6140-8803-620C53392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2180532"/>
              <a:ext cx="539078" cy="1125425"/>
            </a:xfrm>
            <a:custGeom>
              <a:avLst/>
              <a:gdLst>
                <a:gd name="connsiteX0" fmla="*/ 539078 w 539078"/>
                <a:gd name="connsiteY0" fmla="*/ 0 h 1125425"/>
                <a:gd name="connsiteX1" fmla="*/ 539078 w 539078"/>
                <a:gd name="connsiteY1" fmla="*/ 1125425 h 1125425"/>
                <a:gd name="connsiteX2" fmla="*/ 451423 w 539078"/>
                <a:gd name="connsiteY2" fmla="*/ 1116588 h 1125425"/>
                <a:gd name="connsiteX3" fmla="*/ 0 w 539078"/>
                <a:gd name="connsiteY3" fmla="*/ 562712 h 1125425"/>
                <a:gd name="connsiteX4" fmla="*/ 451423 w 539078"/>
                <a:gd name="connsiteY4" fmla="*/ 8836 h 1125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1125425">
                  <a:moveTo>
                    <a:pt x="539078" y="0"/>
                  </a:moveTo>
                  <a:lnTo>
                    <a:pt x="539078" y="1125425"/>
                  </a:lnTo>
                  <a:lnTo>
                    <a:pt x="451423" y="1116588"/>
                  </a:lnTo>
                  <a:cubicBezTo>
                    <a:pt x="193797" y="1063870"/>
                    <a:pt x="0" y="835923"/>
                    <a:pt x="0" y="562712"/>
                  </a:cubicBezTo>
                  <a:cubicBezTo>
                    <a:pt x="0" y="289502"/>
                    <a:pt x="193797" y="61554"/>
                    <a:pt x="451423"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39">
              <a:extLst>
                <a:ext uri="{FF2B5EF4-FFF2-40B4-BE49-F238E27FC236}">
                  <a16:creationId xmlns:a16="http://schemas.microsoft.com/office/drawing/2014/main" id="{BD55182B-F5B7-BC4D-9649-D3A17486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0"/>
              <a:ext cx="539078" cy="562926"/>
            </a:xfrm>
            <a:custGeom>
              <a:avLst/>
              <a:gdLst>
                <a:gd name="connsiteX0" fmla="*/ 22 w 539078"/>
                <a:gd name="connsiteY0" fmla="*/ 0 h 562926"/>
                <a:gd name="connsiteX1" fmla="*/ 539078 w 539078"/>
                <a:gd name="connsiteY1" fmla="*/ 0 h 562926"/>
                <a:gd name="connsiteX2" fmla="*/ 539078 w 539078"/>
                <a:gd name="connsiteY2" fmla="*/ 562926 h 562926"/>
                <a:gd name="connsiteX3" fmla="*/ 451423 w 539078"/>
                <a:gd name="connsiteY3" fmla="*/ 554090 h 562926"/>
                <a:gd name="connsiteX4" fmla="*/ 0 w 539078"/>
                <a:gd name="connsiteY4" fmla="*/ 214 h 562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562926">
                  <a:moveTo>
                    <a:pt x="22" y="0"/>
                  </a:moveTo>
                  <a:lnTo>
                    <a:pt x="539078" y="0"/>
                  </a:lnTo>
                  <a:lnTo>
                    <a:pt x="539078" y="562926"/>
                  </a:lnTo>
                  <a:lnTo>
                    <a:pt x="451423" y="554090"/>
                  </a:lnTo>
                  <a:cubicBezTo>
                    <a:pt x="193797" y="501372"/>
                    <a:pt x="0" y="27342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40">
              <a:extLst>
                <a:ext uri="{FF2B5EF4-FFF2-40B4-BE49-F238E27FC236}">
                  <a16:creationId xmlns:a16="http://schemas.microsoft.com/office/drawing/2014/main" id="{E2A11AC1-65D6-254F-8C03-98312331D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5976"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1">
              <a:extLst>
                <a:ext uri="{FF2B5EF4-FFF2-40B4-BE49-F238E27FC236}">
                  <a16:creationId xmlns:a16="http://schemas.microsoft.com/office/drawing/2014/main" id="{3F2B5374-F243-F34E-BC5C-861BA70ECA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0"/>
              <a:ext cx="1130726" cy="565362"/>
            </a:xfrm>
            <a:custGeom>
              <a:avLst/>
              <a:gdLst>
                <a:gd name="connsiteX0" fmla="*/ 0 w 1130726"/>
                <a:gd name="connsiteY0" fmla="*/ 0 h 565362"/>
                <a:gd name="connsiteX1" fmla="*/ 25421 w 1130726"/>
                <a:gd name="connsiteY1" fmla="*/ 0 h 565362"/>
                <a:gd name="connsiteX2" fmla="*/ 36370 w 1130726"/>
                <a:gd name="connsiteY2" fmla="*/ 108609 h 565362"/>
                <a:gd name="connsiteX3" fmla="*/ 565364 w 1130726"/>
                <a:gd name="connsiteY3" fmla="*/ 539750 h 565362"/>
                <a:gd name="connsiteX4" fmla="*/ 1094357 w 1130726"/>
                <a:gd name="connsiteY4" fmla="*/ 108609 h 565362"/>
                <a:gd name="connsiteX5" fmla="*/ 1105306 w 1130726"/>
                <a:gd name="connsiteY5" fmla="*/ 0 h 565362"/>
                <a:gd name="connsiteX6" fmla="*/ 1130726 w 1130726"/>
                <a:gd name="connsiteY6" fmla="*/ 0 h 565362"/>
                <a:gd name="connsiteX7" fmla="*/ 565364 w 1130726"/>
                <a:gd name="connsiteY7" fmla="*/ 565362 h 565362"/>
                <a:gd name="connsiteX8" fmla="*/ 0 w 1130726"/>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6" h="565362">
                  <a:moveTo>
                    <a:pt x="0" y="0"/>
                  </a:moveTo>
                  <a:lnTo>
                    <a:pt x="25421" y="0"/>
                  </a:lnTo>
                  <a:lnTo>
                    <a:pt x="36370" y="108609"/>
                  </a:lnTo>
                  <a:cubicBezTo>
                    <a:pt x="86719" y="354660"/>
                    <a:pt x="304426" y="539750"/>
                    <a:pt x="565364" y="539750"/>
                  </a:cubicBezTo>
                  <a:cubicBezTo>
                    <a:pt x="826301" y="539750"/>
                    <a:pt x="1044008" y="354660"/>
                    <a:pt x="1094357" y="108609"/>
                  </a:cubicBezTo>
                  <a:lnTo>
                    <a:pt x="1105306" y="0"/>
                  </a:lnTo>
                  <a:lnTo>
                    <a:pt x="1130726" y="0"/>
                  </a:lnTo>
                  <a:cubicBezTo>
                    <a:pt x="1130726" y="312241"/>
                    <a:pt x="877604" y="565362"/>
                    <a:pt x="565364" y="565362"/>
                  </a:cubicBezTo>
                  <a:cubicBezTo>
                    <a:pt x="253123"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42">
              <a:extLst>
                <a:ext uri="{FF2B5EF4-FFF2-40B4-BE49-F238E27FC236}">
                  <a16:creationId xmlns:a16="http://schemas.microsoft.com/office/drawing/2014/main" id="{84DEF8D9-0016-6E40-A7C9-BF7C523F8B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636" y="809288"/>
              <a:ext cx="536364" cy="1124878"/>
            </a:xfrm>
            <a:custGeom>
              <a:avLst/>
              <a:gdLst>
                <a:gd name="connsiteX0" fmla="*/ 536364 w 536364"/>
                <a:gd name="connsiteY0" fmla="*/ 0 h 1124878"/>
                <a:gd name="connsiteX1" fmla="*/ 536364 w 536364"/>
                <a:gd name="connsiteY1" fmla="*/ 25187 h 1124878"/>
                <a:gd name="connsiteX2" fmla="*/ 456541 w 536364"/>
                <a:gd name="connsiteY2" fmla="*/ 33233 h 1124878"/>
                <a:gd name="connsiteX3" fmla="*/ 25399 w 536364"/>
                <a:gd name="connsiteY3" fmla="*/ 562226 h 1124878"/>
                <a:gd name="connsiteX4" fmla="*/ 456541 w 536364"/>
                <a:gd name="connsiteY4" fmla="*/ 1091219 h 1124878"/>
                <a:gd name="connsiteX5" fmla="*/ 536364 w 536364"/>
                <a:gd name="connsiteY5" fmla="*/ 1099266 h 1124878"/>
                <a:gd name="connsiteX6" fmla="*/ 536364 w 536364"/>
                <a:gd name="connsiteY6" fmla="*/ 1124878 h 1124878"/>
                <a:gd name="connsiteX7" fmla="*/ 451423 w 536364"/>
                <a:gd name="connsiteY7" fmla="*/ 1116315 h 1124878"/>
                <a:gd name="connsiteX8" fmla="*/ 0 w 536364"/>
                <a:gd name="connsiteY8" fmla="*/ 562439 h 1124878"/>
                <a:gd name="connsiteX9" fmla="*/ 451423 w 536364"/>
                <a:gd name="connsiteY9" fmla="*/ 8563 h 1124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364" h="1124878">
                  <a:moveTo>
                    <a:pt x="536364" y="0"/>
                  </a:moveTo>
                  <a:lnTo>
                    <a:pt x="536364" y="25187"/>
                  </a:lnTo>
                  <a:lnTo>
                    <a:pt x="456541" y="33233"/>
                  </a:lnTo>
                  <a:cubicBezTo>
                    <a:pt x="210489" y="83583"/>
                    <a:pt x="25399" y="301290"/>
                    <a:pt x="25399" y="562226"/>
                  </a:cubicBezTo>
                  <a:cubicBezTo>
                    <a:pt x="25399" y="823163"/>
                    <a:pt x="210489" y="1040870"/>
                    <a:pt x="456541" y="1091219"/>
                  </a:cubicBezTo>
                  <a:lnTo>
                    <a:pt x="536364" y="1099266"/>
                  </a:lnTo>
                  <a:lnTo>
                    <a:pt x="536364" y="1124878"/>
                  </a:lnTo>
                  <a:lnTo>
                    <a:pt x="451423" y="1116315"/>
                  </a:lnTo>
                  <a:cubicBezTo>
                    <a:pt x="193797" y="1063597"/>
                    <a:pt x="0" y="835650"/>
                    <a:pt x="0" y="562439"/>
                  </a:cubicBezTo>
                  <a:cubicBezTo>
                    <a:pt x="0" y="289228"/>
                    <a:pt x="193797" y="61281"/>
                    <a:pt x="451423" y="856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3">
              <a:extLst>
                <a:ext uri="{FF2B5EF4-FFF2-40B4-BE49-F238E27FC236}">
                  <a16:creationId xmlns:a16="http://schemas.microsoft.com/office/drawing/2014/main" id="{7A87F92E-7BB7-CF40-B9F4-F6A76E480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2178092"/>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44">
              <a:extLst>
                <a:ext uri="{FF2B5EF4-FFF2-40B4-BE49-F238E27FC236}">
                  <a16:creationId xmlns:a16="http://schemas.microsoft.com/office/drawing/2014/main" id="{3956B80A-36C5-A84F-A57F-2264B3460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5974"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45">
              <a:extLst>
                <a:ext uri="{FF2B5EF4-FFF2-40B4-BE49-F238E27FC236}">
                  <a16:creationId xmlns:a16="http://schemas.microsoft.com/office/drawing/2014/main" id="{F3F753EA-9ED0-B749-B25F-1D359659F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46">
              <a:extLst>
                <a:ext uri="{FF2B5EF4-FFF2-40B4-BE49-F238E27FC236}">
                  <a16:creationId xmlns:a16="http://schemas.microsoft.com/office/drawing/2014/main" id="{4C348B07-3AA5-3142-A06C-D2FAA39227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636" y="4924471"/>
              <a:ext cx="536364" cy="1124877"/>
            </a:xfrm>
            <a:custGeom>
              <a:avLst/>
              <a:gdLst>
                <a:gd name="connsiteX0" fmla="*/ 536364 w 536364"/>
                <a:gd name="connsiteY0" fmla="*/ 0 h 1124877"/>
                <a:gd name="connsiteX1" fmla="*/ 536364 w 536364"/>
                <a:gd name="connsiteY1" fmla="*/ 25186 h 1124877"/>
                <a:gd name="connsiteX2" fmla="*/ 456541 w 536364"/>
                <a:gd name="connsiteY2" fmla="*/ 33232 h 1124877"/>
                <a:gd name="connsiteX3" fmla="*/ 25399 w 536364"/>
                <a:gd name="connsiteY3" fmla="*/ 562225 h 1124877"/>
                <a:gd name="connsiteX4" fmla="*/ 456541 w 536364"/>
                <a:gd name="connsiteY4" fmla="*/ 1091218 h 1124877"/>
                <a:gd name="connsiteX5" fmla="*/ 536364 w 536364"/>
                <a:gd name="connsiteY5" fmla="*/ 1099265 h 1124877"/>
                <a:gd name="connsiteX6" fmla="*/ 536364 w 536364"/>
                <a:gd name="connsiteY6" fmla="*/ 1124877 h 1124877"/>
                <a:gd name="connsiteX7" fmla="*/ 451423 w 536364"/>
                <a:gd name="connsiteY7" fmla="*/ 1116314 h 1124877"/>
                <a:gd name="connsiteX8" fmla="*/ 0 w 536364"/>
                <a:gd name="connsiteY8" fmla="*/ 562438 h 1124877"/>
                <a:gd name="connsiteX9" fmla="*/ 451423 w 536364"/>
                <a:gd name="connsiteY9" fmla="*/ 8562 h 1124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364" h="1124877">
                  <a:moveTo>
                    <a:pt x="536364" y="0"/>
                  </a:moveTo>
                  <a:lnTo>
                    <a:pt x="536364" y="25186"/>
                  </a:lnTo>
                  <a:lnTo>
                    <a:pt x="456541" y="33232"/>
                  </a:lnTo>
                  <a:cubicBezTo>
                    <a:pt x="210489" y="83582"/>
                    <a:pt x="25399" y="301289"/>
                    <a:pt x="25399" y="562225"/>
                  </a:cubicBezTo>
                  <a:cubicBezTo>
                    <a:pt x="25399" y="823162"/>
                    <a:pt x="210489" y="1040869"/>
                    <a:pt x="456541" y="1091218"/>
                  </a:cubicBezTo>
                  <a:lnTo>
                    <a:pt x="536364" y="1099265"/>
                  </a:lnTo>
                  <a:lnTo>
                    <a:pt x="536364" y="1124877"/>
                  </a:lnTo>
                  <a:lnTo>
                    <a:pt x="451423" y="1116314"/>
                  </a:lnTo>
                  <a:cubicBezTo>
                    <a:pt x="193797" y="1063596"/>
                    <a:pt x="0" y="835649"/>
                    <a:pt x="0" y="562438"/>
                  </a:cubicBezTo>
                  <a:cubicBezTo>
                    <a:pt x="0" y="289227"/>
                    <a:pt x="193797" y="61280"/>
                    <a:pt x="451423" y="856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47">
              <a:extLst>
                <a:ext uri="{FF2B5EF4-FFF2-40B4-BE49-F238E27FC236}">
                  <a16:creationId xmlns:a16="http://schemas.microsoft.com/office/drawing/2014/main" id="{C3ED9540-E9D6-9D41-994B-55874068AF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69" y="6293274"/>
              <a:ext cx="1130598" cy="564727"/>
            </a:xfrm>
            <a:custGeom>
              <a:avLst/>
              <a:gdLst>
                <a:gd name="connsiteX0" fmla="*/ 565300 w 1130598"/>
                <a:gd name="connsiteY0" fmla="*/ 0 h 564727"/>
                <a:gd name="connsiteX1" fmla="*/ 1119176 w 1130598"/>
                <a:gd name="connsiteY1" fmla="*/ 451422 h 564727"/>
                <a:gd name="connsiteX2" fmla="*/ 1130598 w 1130598"/>
                <a:gd name="connsiteY2" fmla="*/ 564727 h 564727"/>
                <a:gd name="connsiteX3" fmla="*/ 1105221 w 1130598"/>
                <a:gd name="connsiteY3" fmla="*/ 564727 h 564727"/>
                <a:gd name="connsiteX4" fmla="*/ 1094293 w 1130598"/>
                <a:gd name="connsiteY4" fmla="*/ 456328 h 564727"/>
                <a:gd name="connsiteX5" fmla="*/ 565300 w 1130598"/>
                <a:gd name="connsiteY5" fmla="*/ 25186 h 564727"/>
                <a:gd name="connsiteX6" fmla="*/ 36306 w 1130598"/>
                <a:gd name="connsiteY6" fmla="*/ 456328 h 564727"/>
                <a:gd name="connsiteX7" fmla="*/ 25378 w 1130598"/>
                <a:gd name="connsiteY7" fmla="*/ 564727 h 564727"/>
                <a:gd name="connsiteX8" fmla="*/ 0 w 1130598"/>
                <a:gd name="connsiteY8" fmla="*/ 564727 h 564727"/>
                <a:gd name="connsiteX9" fmla="*/ 11423 w 1130598"/>
                <a:gd name="connsiteY9" fmla="*/ 451422 h 564727"/>
                <a:gd name="connsiteX10" fmla="*/ 565300 w 1130598"/>
                <a:gd name="connsiteY10" fmla="*/ 0 h 56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598" h="564727">
                  <a:moveTo>
                    <a:pt x="565300" y="0"/>
                  </a:moveTo>
                  <a:cubicBezTo>
                    <a:pt x="838510" y="0"/>
                    <a:pt x="1066458" y="193796"/>
                    <a:pt x="1119176" y="451422"/>
                  </a:cubicBezTo>
                  <a:lnTo>
                    <a:pt x="1130598" y="564727"/>
                  </a:lnTo>
                  <a:lnTo>
                    <a:pt x="1105221" y="564727"/>
                  </a:lnTo>
                  <a:lnTo>
                    <a:pt x="1094293" y="456328"/>
                  </a:lnTo>
                  <a:cubicBezTo>
                    <a:pt x="1043944" y="210276"/>
                    <a:pt x="826237" y="25186"/>
                    <a:pt x="565300" y="25186"/>
                  </a:cubicBezTo>
                  <a:cubicBezTo>
                    <a:pt x="304362" y="25186"/>
                    <a:pt x="86655" y="210276"/>
                    <a:pt x="36306" y="456328"/>
                  </a:cubicBezTo>
                  <a:lnTo>
                    <a:pt x="25378" y="564727"/>
                  </a:lnTo>
                  <a:lnTo>
                    <a:pt x="0" y="564727"/>
                  </a:lnTo>
                  <a:lnTo>
                    <a:pt x="11423" y="451422"/>
                  </a:lnTo>
                  <a:cubicBezTo>
                    <a:pt x="64141" y="193796"/>
                    <a:pt x="292089" y="0"/>
                    <a:pt x="5653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47187905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FF4A9-0583-0C43-9F67-B6DE05284C32}"/>
              </a:ext>
            </a:extLst>
          </p:cNvPr>
          <p:cNvSpPr>
            <a:spLocks noGrp="1"/>
          </p:cNvSpPr>
          <p:nvPr>
            <p:ph type="title"/>
          </p:nvPr>
        </p:nvSpPr>
        <p:spPr>
          <a:xfrm>
            <a:off x="685800" y="795904"/>
            <a:ext cx="8610600" cy="1293028"/>
          </a:xfrm>
        </p:spPr>
        <p:txBody>
          <a:bodyPr>
            <a:normAutofit/>
          </a:bodyPr>
          <a:lstStyle/>
          <a:p>
            <a:r>
              <a:rPr lang="en-US" cap="none" dirty="0"/>
              <a:t>Examples of Additive Diversity</a:t>
            </a:r>
          </a:p>
        </p:txBody>
      </p:sp>
      <p:graphicFrame>
        <p:nvGraphicFramePr>
          <p:cNvPr id="17" name="Content Placeholder 2">
            <a:extLst>
              <a:ext uri="{FF2B5EF4-FFF2-40B4-BE49-F238E27FC236}">
                <a16:creationId xmlns:a16="http://schemas.microsoft.com/office/drawing/2014/main" id="{CEA5AA53-285D-4F9B-9861-654CDA2152FF}"/>
              </a:ext>
            </a:extLst>
          </p:cNvPr>
          <p:cNvGraphicFramePr>
            <a:graphicFrameLocks noGrp="1"/>
          </p:cNvGraphicFramePr>
          <p:nvPr>
            <p:ph idx="1"/>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1814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9" name="Oval 8">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4" name="Straight Connector 33">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5110CD-38B2-A462-A6D1-37B15846809A}"/>
              </a:ext>
            </a:extLst>
          </p:cNvPr>
          <p:cNvSpPr>
            <a:spLocks noGrp="1"/>
          </p:cNvSpPr>
          <p:nvPr>
            <p:ph type="title"/>
          </p:nvPr>
        </p:nvSpPr>
        <p:spPr>
          <a:xfrm>
            <a:off x="565150" y="1006005"/>
            <a:ext cx="8284560" cy="2866405"/>
          </a:xfrm>
        </p:spPr>
        <p:txBody>
          <a:bodyPr vert="horz" lIns="91440" tIns="45720" rIns="91440" bIns="45720" rtlCol="0" anchor="t">
            <a:normAutofit/>
          </a:bodyPr>
          <a:lstStyle/>
          <a:p>
            <a:r>
              <a:rPr lang="en-US" sz="6000" dirty="0"/>
              <a:t>Integrated  Diversity</a:t>
            </a:r>
          </a:p>
        </p:txBody>
      </p:sp>
      <p:sp>
        <p:nvSpPr>
          <p:cNvPr id="3" name="Text Placeholder 2">
            <a:extLst>
              <a:ext uri="{FF2B5EF4-FFF2-40B4-BE49-F238E27FC236}">
                <a16:creationId xmlns:a16="http://schemas.microsoft.com/office/drawing/2014/main" id="{8AD53C09-4B4D-5E09-90F0-D77A6B3D10D3}"/>
              </a:ext>
            </a:extLst>
          </p:cNvPr>
          <p:cNvSpPr>
            <a:spLocks noGrp="1"/>
          </p:cNvSpPr>
          <p:nvPr>
            <p:ph type="body" idx="1"/>
          </p:nvPr>
        </p:nvSpPr>
        <p:spPr>
          <a:xfrm>
            <a:off x="565150" y="4109193"/>
            <a:ext cx="8127041" cy="1475177"/>
          </a:xfrm>
        </p:spPr>
        <p:txBody>
          <a:bodyPr vert="horz" lIns="91440" tIns="45720" rIns="91440" bIns="45720" rtlCol="0" anchor="b">
            <a:noAutofit/>
          </a:bodyPr>
          <a:lstStyle/>
          <a:p>
            <a:r>
              <a:rPr lang="en-US" sz="3200" dirty="0">
                <a:solidFill>
                  <a:schemeClr val="tx1"/>
                </a:solidFill>
                <a:effectLst/>
              </a:rPr>
              <a:t>A deliberate approach to using diversity as a mindset to coordinate and unify equal representation and equitable access throughout all spaces, programs, classes, etc. by design </a:t>
            </a:r>
            <a:endParaRPr lang="en-US" sz="3200" dirty="0">
              <a:solidFill>
                <a:schemeClr val="tx1"/>
              </a:solidFill>
            </a:endParaRPr>
          </a:p>
        </p:txBody>
      </p:sp>
      <p:cxnSp>
        <p:nvCxnSpPr>
          <p:cNvPr id="38" name="Straight Connector 37">
            <a:extLst>
              <a:ext uri="{FF2B5EF4-FFF2-40B4-BE49-F238E27FC236}">
                <a16:creationId xmlns:a16="http://schemas.microsoft.com/office/drawing/2014/main" id="{2DDDFCEF-D5C9-BE40-9979-57040F021F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733583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1714268B-8C50-CA4E-9D9C-5534290342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25974" y="0"/>
            <a:ext cx="3266026" cy="6858001"/>
            <a:chOff x="8925974" y="0"/>
            <a:chExt cx="3266026" cy="6858001"/>
          </a:xfrm>
        </p:grpSpPr>
        <p:sp>
          <p:nvSpPr>
            <p:cNvPr id="41" name="Oval 40">
              <a:extLst>
                <a:ext uri="{FF2B5EF4-FFF2-40B4-BE49-F238E27FC236}">
                  <a16:creationId xmlns:a16="http://schemas.microsoft.com/office/drawing/2014/main" id="{8ABEF35D-F220-CC47-918A-86AD6DB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057"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36">
              <a:extLst>
                <a:ext uri="{FF2B5EF4-FFF2-40B4-BE49-F238E27FC236}">
                  <a16:creationId xmlns:a16="http://schemas.microsoft.com/office/drawing/2014/main" id="{C00E500B-D6E7-C64D-BB6C-BCC4F8B7B8F0}"/>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1652922" y="6295076"/>
              <a:ext cx="539078" cy="562924"/>
            </a:xfrm>
            <a:custGeom>
              <a:avLst/>
              <a:gdLst>
                <a:gd name="connsiteX0" fmla="*/ 539078 w 539078"/>
                <a:gd name="connsiteY0" fmla="*/ 0 h 562924"/>
                <a:gd name="connsiteX1" fmla="*/ 539078 w 539078"/>
                <a:gd name="connsiteY1" fmla="*/ 562924 h 562924"/>
                <a:gd name="connsiteX2" fmla="*/ 22 w 539078"/>
                <a:gd name="connsiteY2" fmla="*/ 562924 h 562924"/>
                <a:gd name="connsiteX3" fmla="*/ 0 w 539078"/>
                <a:gd name="connsiteY3" fmla="*/ 562712 h 562924"/>
                <a:gd name="connsiteX4" fmla="*/ 451422 w 539078"/>
                <a:gd name="connsiteY4" fmla="*/ 8836 h 562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562924">
                  <a:moveTo>
                    <a:pt x="539078" y="0"/>
                  </a:moveTo>
                  <a:lnTo>
                    <a:pt x="539078" y="562924"/>
                  </a:lnTo>
                  <a:lnTo>
                    <a:pt x="22" y="562924"/>
                  </a:lnTo>
                  <a:lnTo>
                    <a:pt x="0" y="562712"/>
                  </a:lnTo>
                  <a:cubicBezTo>
                    <a:pt x="0" y="289501"/>
                    <a:pt x="193796" y="61554"/>
                    <a:pt x="451422"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37">
              <a:extLst>
                <a:ext uri="{FF2B5EF4-FFF2-40B4-BE49-F238E27FC236}">
                  <a16:creationId xmlns:a16="http://schemas.microsoft.com/office/drawing/2014/main" id="{E738F114-63E2-2F46-879C-39082E11D3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3552046"/>
              <a:ext cx="539078" cy="1125424"/>
            </a:xfrm>
            <a:custGeom>
              <a:avLst/>
              <a:gdLst>
                <a:gd name="connsiteX0" fmla="*/ 539078 w 539078"/>
                <a:gd name="connsiteY0" fmla="*/ 0 h 1125424"/>
                <a:gd name="connsiteX1" fmla="*/ 539078 w 539078"/>
                <a:gd name="connsiteY1" fmla="*/ 1125424 h 1125424"/>
                <a:gd name="connsiteX2" fmla="*/ 451423 w 539078"/>
                <a:gd name="connsiteY2" fmla="*/ 1116588 h 1125424"/>
                <a:gd name="connsiteX3" fmla="*/ 0 w 539078"/>
                <a:gd name="connsiteY3" fmla="*/ 562712 h 1125424"/>
                <a:gd name="connsiteX4" fmla="*/ 451423 w 539078"/>
                <a:gd name="connsiteY4" fmla="*/ 8836 h 1125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1125424">
                  <a:moveTo>
                    <a:pt x="539078" y="0"/>
                  </a:moveTo>
                  <a:lnTo>
                    <a:pt x="539078" y="1125424"/>
                  </a:lnTo>
                  <a:lnTo>
                    <a:pt x="451423" y="1116588"/>
                  </a:lnTo>
                  <a:cubicBezTo>
                    <a:pt x="193797" y="1063870"/>
                    <a:pt x="0" y="835923"/>
                    <a:pt x="0" y="562712"/>
                  </a:cubicBezTo>
                  <a:cubicBezTo>
                    <a:pt x="0" y="289501"/>
                    <a:pt x="193797" y="61554"/>
                    <a:pt x="451423"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38">
              <a:extLst>
                <a:ext uri="{FF2B5EF4-FFF2-40B4-BE49-F238E27FC236}">
                  <a16:creationId xmlns:a16="http://schemas.microsoft.com/office/drawing/2014/main" id="{02D7001E-46DE-6140-8803-620C53392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2180532"/>
              <a:ext cx="539078" cy="1125425"/>
            </a:xfrm>
            <a:custGeom>
              <a:avLst/>
              <a:gdLst>
                <a:gd name="connsiteX0" fmla="*/ 539078 w 539078"/>
                <a:gd name="connsiteY0" fmla="*/ 0 h 1125425"/>
                <a:gd name="connsiteX1" fmla="*/ 539078 w 539078"/>
                <a:gd name="connsiteY1" fmla="*/ 1125425 h 1125425"/>
                <a:gd name="connsiteX2" fmla="*/ 451423 w 539078"/>
                <a:gd name="connsiteY2" fmla="*/ 1116588 h 1125425"/>
                <a:gd name="connsiteX3" fmla="*/ 0 w 539078"/>
                <a:gd name="connsiteY3" fmla="*/ 562712 h 1125425"/>
                <a:gd name="connsiteX4" fmla="*/ 451423 w 539078"/>
                <a:gd name="connsiteY4" fmla="*/ 8836 h 1125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1125425">
                  <a:moveTo>
                    <a:pt x="539078" y="0"/>
                  </a:moveTo>
                  <a:lnTo>
                    <a:pt x="539078" y="1125425"/>
                  </a:lnTo>
                  <a:lnTo>
                    <a:pt x="451423" y="1116588"/>
                  </a:lnTo>
                  <a:cubicBezTo>
                    <a:pt x="193797" y="1063870"/>
                    <a:pt x="0" y="835923"/>
                    <a:pt x="0" y="562712"/>
                  </a:cubicBezTo>
                  <a:cubicBezTo>
                    <a:pt x="0" y="289502"/>
                    <a:pt x="193797" y="61554"/>
                    <a:pt x="451423"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39">
              <a:extLst>
                <a:ext uri="{FF2B5EF4-FFF2-40B4-BE49-F238E27FC236}">
                  <a16:creationId xmlns:a16="http://schemas.microsoft.com/office/drawing/2014/main" id="{BD55182B-F5B7-BC4D-9649-D3A17486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0"/>
              <a:ext cx="539078" cy="562926"/>
            </a:xfrm>
            <a:custGeom>
              <a:avLst/>
              <a:gdLst>
                <a:gd name="connsiteX0" fmla="*/ 22 w 539078"/>
                <a:gd name="connsiteY0" fmla="*/ 0 h 562926"/>
                <a:gd name="connsiteX1" fmla="*/ 539078 w 539078"/>
                <a:gd name="connsiteY1" fmla="*/ 0 h 562926"/>
                <a:gd name="connsiteX2" fmla="*/ 539078 w 539078"/>
                <a:gd name="connsiteY2" fmla="*/ 562926 h 562926"/>
                <a:gd name="connsiteX3" fmla="*/ 451423 w 539078"/>
                <a:gd name="connsiteY3" fmla="*/ 554090 h 562926"/>
                <a:gd name="connsiteX4" fmla="*/ 0 w 539078"/>
                <a:gd name="connsiteY4" fmla="*/ 214 h 562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562926">
                  <a:moveTo>
                    <a:pt x="22" y="0"/>
                  </a:moveTo>
                  <a:lnTo>
                    <a:pt x="539078" y="0"/>
                  </a:lnTo>
                  <a:lnTo>
                    <a:pt x="539078" y="562926"/>
                  </a:lnTo>
                  <a:lnTo>
                    <a:pt x="451423" y="554090"/>
                  </a:lnTo>
                  <a:cubicBezTo>
                    <a:pt x="193797" y="501372"/>
                    <a:pt x="0" y="27342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40">
              <a:extLst>
                <a:ext uri="{FF2B5EF4-FFF2-40B4-BE49-F238E27FC236}">
                  <a16:creationId xmlns:a16="http://schemas.microsoft.com/office/drawing/2014/main" id="{E2A11AC1-65D6-254F-8C03-98312331D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5976"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1">
              <a:extLst>
                <a:ext uri="{FF2B5EF4-FFF2-40B4-BE49-F238E27FC236}">
                  <a16:creationId xmlns:a16="http://schemas.microsoft.com/office/drawing/2014/main" id="{3F2B5374-F243-F34E-BC5C-861BA70ECA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0"/>
              <a:ext cx="1130726" cy="565362"/>
            </a:xfrm>
            <a:custGeom>
              <a:avLst/>
              <a:gdLst>
                <a:gd name="connsiteX0" fmla="*/ 0 w 1130726"/>
                <a:gd name="connsiteY0" fmla="*/ 0 h 565362"/>
                <a:gd name="connsiteX1" fmla="*/ 25421 w 1130726"/>
                <a:gd name="connsiteY1" fmla="*/ 0 h 565362"/>
                <a:gd name="connsiteX2" fmla="*/ 36370 w 1130726"/>
                <a:gd name="connsiteY2" fmla="*/ 108609 h 565362"/>
                <a:gd name="connsiteX3" fmla="*/ 565364 w 1130726"/>
                <a:gd name="connsiteY3" fmla="*/ 539750 h 565362"/>
                <a:gd name="connsiteX4" fmla="*/ 1094357 w 1130726"/>
                <a:gd name="connsiteY4" fmla="*/ 108609 h 565362"/>
                <a:gd name="connsiteX5" fmla="*/ 1105306 w 1130726"/>
                <a:gd name="connsiteY5" fmla="*/ 0 h 565362"/>
                <a:gd name="connsiteX6" fmla="*/ 1130726 w 1130726"/>
                <a:gd name="connsiteY6" fmla="*/ 0 h 565362"/>
                <a:gd name="connsiteX7" fmla="*/ 565364 w 1130726"/>
                <a:gd name="connsiteY7" fmla="*/ 565362 h 565362"/>
                <a:gd name="connsiteX8" fmla="*/ 0 w 1130726"/>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6" h="565362">
                  <a:moveTo>
                    <a:pt x="0" y="0"/>
                  </a:moveTo>
                  <a:lnTo>
                    <a:pt x="25421" y="0"/>
                  </a:lnTo>
                  <a:lnTo>
                    <a:pt x="36370" y="108609"/>
                  </a:lnTo>
                  <a:cubicBezTo>
                    <a:pt x="86719" y="354660"/>
                    <a:pt x="304426" y="539750"/>
                    <a:pt x="565364" y="539750"/>
                  </a:cubicBezTo>
                  <a:cubicBezTo>
                    <a:pt x="826301" y="539750"/>
                    <a:pt x="1044008" y="354660"/>
                    <a:pt x="1094357" y="108609"/>
                  </a:cubicBezTo>
                  <a:lnTo>
                    <a:pt x="1105306" y="0"/>
                  </a:lnTo>
                  <a:lnTo>
                    <a:pt x="1130726" y="0"/>
                  </a:lnTo>
                  <a:cubicBezTo>
                    <a:pt x="1130726" y="312241"/>
                    <a:pt x="877604" y="565362"/>
                    <a:pt x="565364" y="565362"/>
                  </a:cubicBezTo>
                  <a:cubicBezTo>
                    <a:pt x="253123"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42">
              <a:extLst>
                <a:ext uri="{FF2B5EF4-FFF2-40B4-BE49-F238E27FC236}">
                  <a16:creationId xmlns:a16="http://schemas.microsoft.com/office/drawing/2014/main" id="{84DEF8D9-0016-6E40-A7C9-BF7C523F8B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636" y="809288"/>
              <a:ext cx="536364" cy="1124878"/>
            </a:xfrm>
            <a:custGeom>
              <a:avLst/>
              <a:gdLst>
                <a:gd name="connsiteX0" fmla="*/ 536364 w 536364"/>
                <a:gd name="connsiteY0" fmla="*/ 0 h 1124878"/>
                <a:gd name="connsiteX1" fmla="*/ 536364 w 536364"/>
                <a:gd name="connsiteY1" fmla="*/ 25187 h 1124878"/>
                <a:gd name="connsiteX2" fmla="*/ 456541 w 536364"/>
                <a:gd name="connsiteY2" fmla="*/ 33233 h 1124878"/>
                <a:gd name="connsiteX3" fmla="*/ 25399 w 536364"/>
                <a:gd name="connsiteY3" fmla="*/ 562226 h 1124878"/>
                <a:gd name="connsiteX4" fmla="*/ 456541 w 536364"/>
                <a:gd name="connsiteY4" fmla="*/ 1091219 h 1124878"/>
                <a:gd name="connsiteX5" fmla="*/ 536364 w 536364"/>
                <a:gd name="connsiteY5" fmla="*/ 1099266 h 1124878"/>
                <a:gd name="connsiteX6" fmla="*/ 536364 w 536364"/>
                <a:gd name="connsiteY6" fmla="*/ 1124878 h 1124878"/>
                <a:gd name="connsiteX7" fmla="*/ 451423 w 536364"/>
                <a:gd name="connsiteY7" fmla="*/ 1116315 h 1124878"/>
                <a:gd name="connsiteX8" fmla="*/ 0 w 536364"/>
                <a:gd name="connsiteY8" fmla="*/ 562439 h 1124878"/>
                <a:gd name="connsiteX9" fmla="*/ 451423 w 536364"/>
                <a:gd name="connsiteY9" fmla="*/ 8563 h 1124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364" h="1124878">
                  <a:moveTo>
                    <a:pt x="536364" y="0"/>
                  </a:moveTo>
                  <a:lnTo>
                    <a:pt x="536364" y="25187"/>
                  </a:lnTo>
                  <a:lnTo>
                    <a:pt x="456541" y="33233"/>
                  </a:lnTo>
                  <a:cubicBezTo>
                    <a:pt x="210489" y="83583"/>
                    <a:pt x="25399" y="301290"/>
                    <a:pt x="25399" y="562226"/>
                  </a:cubicBezTo>
                  <a:cubicBezTo>
                    <a:pt x="25399" y="823163"/>
                    <a:pt x="210489" y="1040870"/>
                    <a:pt x="456541" y="1091219"/>
                  </a:cubicBezTo>
                  <a:lnTo>
                    <a:pt x="536364" y="1099266"/>
                  </a:lnTo>
                  <a:lnTo>
                    <a:pt x="536364" y="1124878"/>
                  </a:lnTo>
                  <a:lnTo>
                    <a:pt x="451423" y="1116315"/>
                  </a:lnTo>
                  <a:cubicBezTo>
                    <a:pt x="193797" y="1063597"/>
                    <a:pt x="0" y="835650"/>
                    <a:pt x="0" y="562439"/>
                  </a:cubicBezTo>
                  <a:cubicBezTo>
                    <a:pt x="0" y="289228"/>
                    <a:pt x="193797" y="61281"/>
                    <a:pt x="451423" y="856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3">
              <a:extLst>
                <a:ext uri="{FF2B5EF4-FFF2-40B4-BE49-F238E27FC236}">
                  <a16:creationId xmlns:a16="http://schemas.microsoft.com/office/drawing/2014/main" id="{7A87F92E-7BB7-CF40-B9F4-F6A76E480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2178092"/>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44">
              <a:extLst>
                <a:ext uri="{FF2B5EF4-FFF2-40B4-BE49-F238E27FC236}">
                  <a16:creationId xmlns:a16="http://schemas.microsoft.com/office/drawing/2014/main" id="{3956B80A-36C5-A84F-A57F-2264B3460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5974"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45">
              <a:extLst>
                <a:ext uri="{FF2B5EF4-FFF2-40B4-BE49-F238E27FC236}">
                  <a16:creationId xmlns:a16="http://schemas.microsoft.com/office/drawing/2014/main" id="{F3F753EA-9ED0-B749-B25F-1D359659F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46">
              <a:extLst>
                <a:ext uri="{FF2B5EF4-FFF2-40B4-BE49-F238E27FC236}">
                  <a16:creationId xmlns:a16="http://schemas.microsoft.com/office/drawing/2014/main" id="{4C348B07-3AA5-3142-A06C-D2FAA39227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636" y="4924471"/>
              <a:ext cx="536364" cy="1124877"/>
            </a:xfrm>
            <a:custGeom>
              <a:avLst/>
              <a:gdLst>
                <a:gd name="connsiteX0" fmla="*/ 536364 w 536364"/>
                <a:gd name="connsiteY0" fmla="*/ 0 h 1124877"/>
                <a:gd name="connsiteX1" fmla="*/ 536364 w 536364"/>
                <a:gd name="connsiteY1" fmla="*/ 25186 h 1124877"/>
                <a:gd name="connsiteX2" fmla="*/ 456541 w 536364"/>
                <a:gd name="connsiteY2" fmla="*/ 33232 h 1124877"/>
                <a:gd name="connsiteX3" fmla="*/ 25399 w 536364"/>
                <a:gd name="connsiteY3" fmla="*/ 562225 h 1124877"/>
                <a:gd name="connsiteX4" fmla="*/ 456541 w 536364"/>
                <a:gd name="connsiteY4" fmla="*/ 1091218 h 1124877"/>
                <a:gd name="connsiteX5" fmla="*/ 536364 w 536364"/>
                <a:gd name="connsiteY5" fmla="*/ 1099265 h 1124877"/>
                <a:gd name="connsiteX6" fmla="*/ 536364 w 536364"/>
                <a:gd name="connsiteY6" fmla="*/ 1124877 h 1124877"/>
                <a:gd name="connsiteX7" fmla="*/ 451423 w 536364"/>
                <a:gd name="connsiteY7" fmla="*/ 1116314 h 1124877"/>
                <a:gd name="connsiteX8" fmla="*/ 0 w 536364"/>
                <a:gd name="connsiteY8" fmla="*/ 562438 h 1124877"/>
                <a:gd name="connsiteX9" fmla="*/ 451423 w 536364"/>
                <a:gd name="connsiteY9" fmla="*/ 8562 h 1124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364" h="1124877">
                  <a:moveTo>
                    <a:pt x="536364" y="0"/>
                  </a:moveTo>
                  <a:lnTo>
                    <a:pt x="536364" y="25186"/>
                  </a:lnTo>
                  <a:lnTo>
                    <a:pt x="456541" y="33232"/>
                  </a:lnTo>
                  <a:cubicBezTo>
                    <a:pt x="210489" y="83582"/>
                    <a:pt x="25399" y="301289"/>
                    <a:pt x="25399" y="562225"/>
                  </a:cubicBezTo>
                  <a:cubicBezTo>
                    <a:pt x="25399" y="823162"/>
                    <a:pt x="210489" y="1040869"/>
                    <a:pt x="456541" y="1091218"/>
                  </a:cubicBezTo>
                  <a:lnTo>
                    <a:pt x="536364" y="1099265"/>
                  </a:lnTo>
                  <a:lnTo>
                    <a:pt x="536364" y="1124877"/>
                  </a:lnTo>
                  <a:lnTo>
                    <a:pt x="451423" y="1116314"/>
                  </a:lnTo>
                  <a:cubicBezTo>
                    <a:pt x="193797" y="1063596"/>
                    <a:pt x="0" y="835649"/>
                    <a:pt x="0" y="562438"/>
                  </a:cubicBezTo>
                  <a:cubicBezTo>
                    <a:pt x="0" y="289227"/>
                    <a:pt x="193797" y="61280"/>
                    <a:pt x="451423" y="856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47">
              <a:extLst>
                <a:ext uri="{FF2B5EF4-FFF2-40B4-BE49-F238E27FC236}">
                  <a16:creationId xmlns:a16="http://schemas.microsoft.com/office/drawing/2014/main" id="{C3ED9540-E9D6-9D41-994B-55874068AF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69" y="6293274"/>
              <a:ext cx="1130598" cy="564727"/>
            </a:xfrm>
            <a:custGeom>
              <a:avLst/>
              <a:gdLst>
                <a:gd name="connsiteX0" fmla="*/ 565300 w 1130598"/>
                <a:gd name="connsiteY0" fmla="*/ 0 h 564727"/>
                <a:gd name="connsiteX1" fmla="*/ 1119176 w 1130598"/>
                <a:gd name="connsiteY1" fmla="*/ 451422 h 564727"/>
                <a:gd name="connsiteX2" fmla="*/ 1130598 w 1130598"/>
                <a:gd name="connsiteY2" fmla="*/ 564727 h 564727"/>
                <a:gd name="connsiteX3" fmla="*/ 1105221 w 1130598"/>
                <a:gd name="connsiteY3" fmla="*/ 564727 h 564727"/>
                <a:gd name="connsiteX4" fmla="*/ 1094293 w 1130598"/>
                <a:gd name="connsiteY4" fmla="*/ 456328 h 564727"/>
                <a:gd name="connsiteX5" fmla="*/ 565300 w 1130598"/>
                <a:gd name="connsiteY5" fmla="*/ 25186 h 564727"/>
                <a:gd name="connsiteX6" fmla="*/ 36306 w 1130598"/>
                <a:gd name="connsiteY6" fmla="*/ 456328 h 564727"/>
                <a:gd name="connsiteX7" fmla="*/ 25378 w 1130598"/>
                <a:gd name="connsiteY7" fmla="*/ 564727 h 564727"/>
                <a:gd name="connsiteX8" fmla="*/ 0 w 1130598"/>
                <a:gd name="connsiteY8" fmla="*/ 564727 h 564727"/>
                <a:gd name="connsiteX9" fmla="*/ 11423 w 1130598"/>
                <a:gd name="connsiteY9" fmla="*/ 451422 h 564727"/>
                <a:gd name="connsiteX10" fmla="*/ 565300 w 1130598"/>
                <a:gd name="connsiteY10" fmla="*/ 0 h 56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598" h="564727">
                  <a:moveTo>
                    <a:pt x="565300" y="0"/>
                  </a:moveTo>
                  <a:cubicBezTo>
                    <a:pt x="838510" y="0"/>
                    <a:pt x="1066458" y="193796"/>
                    <a:pt x="1119176" y="451422"/>
                  </a:cubicBezTo>
                  <a:lnTo>
                    <a:pt x="1130598" y="564727"/>
                  </a:lnTo>
                  <a:lnTo>
                    <a:pt x="1105221" y="564727"/>
                  </a:lnTo>
                  <a:lnTo>
                    <a:pt x="1094293" y="456328"/>
                  </a:lnTo>
                  <a:cubicBezTo>
                    <a:pt x="1043944" y="210276"/>
                    <a:pt x="826237" y="25186"/>
                    <a:pt x="565300" y="25186"/>
                  </a:cubicBezTo>
                  <a:cubicBezTo>
                    <a:pt x="304362" y="25186"/>
                    <a:pt x="86655" y="210276"/>
                    <a:pt x="36306" y="456328"/>
                  </a:cubicBezTo>
                  <a:lnTo>
                    <a:pt x="25378" y="564727"/>
                  </a:lnTo>
                  <a:lnTo>
                    <a:pt x="0" y="564727"/>
                  </a:lnTo>
                  <a:lnTo>
                    <a:pt x="11423" y="451422"/>
                  </a:lnTo>
                  <a:cubicBezTo>
                    <a:pt x="64141" y="193796"/>
                    <a:pt x="292089" y="0"/>
                    <a:pt x="5653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16758855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12" name="Oval 11">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val 14">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Oval 19">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7" name="Straight Connector 36">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9" name="Rectangle 3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196C773-4CE0-854E-94FF-9B3AC0A24A9F}"/>
              </a:ext>
            </a:extLst>
          </p:cNvPr>
          <p:cNvSpPr>
            <a:spLocks noGrp="1"/>
          </p:cNvSpPr>
          <p:nvPr>
            <p:ph type="title"/>
          </p:nvPr>
        </p:nvSpPr>
        <p:spPr>
          <a:xfrm>
            <a:off x="712234" y="2036768"/>
            <a:ext cx="9461514" cy="2866405"/>
          </a:xfrm>
        </p:spPr>
        <p:txBody>
          <a:bodyPr vert="horz" lIns="91440" tIns="45720" rIns="91440" bIns="45720" rtlCol="0" anchor="t">
            <a:normAutofit/>
          </a:bodyPr>
          <a:lstStyle/>
          <a:p>
            <a:pPr algn="ctr">
              <a:lnSpc>
                <a:spcPct val="90000"/>
              </a:lnSpc>
            </a:pPr>
            <a:r>
              <a:rPr lang="en-US" sz="4400" dirty="0">
                <a:effectLst/>
              </a:rPr>
              <a:t>“Am I fulfilling my responsibilities to eliminate harm and make my classroom environment diverse, equitable, and inclusive?” </a:t>
            </a:r>
            <a:endParaRPr lang="en-US" sz="4400" dirty="0"/>
          </a:p>
        </p:txBody>
      </p:sp>
      <p:cxnSp>
        <p:nvCxnSpPr>
          <p:cNvPr id="41" name="Straight Connector 40">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75BEF7CB-BB00-3345-8542-8F0FAFE1C4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44" name="Oval 43">
              <a:extLst>
                <a:ext uri="{FF2B5EF4-FFF2-40B4-BE49-F238E27FC236}">
                  <a16:creationId xmlns:a16="http://schemas.microsoft.com/office/drawing/2014/main" id="{4E633967-4EB4-9A43-9984-7E0C7DCE8F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24">
              <a:extLst>
                <a:ext uri="{FF2B5EF4-FFF2-40B4-BE49-F238E27FC236}">
                  <a16:creationId xmlns:a16="http://schemas.microsoft.com/office/drawing/2014/main" id="{80BB32CE-B79D-9449-AEBB-EC9F56A9A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25">
              <a:extLst>
                <a:ext uri="{FF2B5EF4-FFF2-40B4-BE49-F238E27FC236}">
                  <a16:creationId xmlns:a16="http://schemas.microsoft.com/office/drawing/2014/main" id="{AFE8EC8C-9217-6E47-ACFA-7B2148F1B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26">
              <a:extLst>
                <a:ext uri="{FF2B5EF4-FFF2-40B4-BE49-F238E27FC236}">
                  <a16:creationId xmlns:a16="http://schemas.microsoft.com/office/drawing/2014/main" id="{8BEA612E-5CC4-DA4D-8A68-059864439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27">
              <a:extLst>
                <a:ext uri="{FF2B5EF4-FFF2-40B4-BE49-F238E27FC236}">
                  <a16:creationId xmlns:a16="http://schemas.microsoft.com/office/drawing/2014/main" id="{59DC8CDB-7B92-E848-AA26-43105184E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28">
              <a:extLst>
                <a:ext uri="{FF2B5EF4-FFF2-40B4-BE49-F238E27FC236}">
                  <a16:creationId xmlns:a16="http://schemas.microsoft.com/office/drawing/2014/main" id="{876EC8B8-C9EB-A84A-858B-ADF81A5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29">
              <a:extLst>
                <a:ext uri="{FF2B5EF4-FFF2-40B4-BE49-F238E27FC236}">
                  <a16:creationId xmlns:a16="http://schemas.microsoft.com/office/drawing/2014/main" id="{078C5DEE-08C1-D546-BF9B-933B8419E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7FA42EBE-8F86-FE44-BF12-AE5F7C9C1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671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9732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83F2D4-DD54-3E46-824D-2BA1F84460EA}"/>
              </a:ext>
            </a:extLst>
          </p:cNvPr>
          <p:cNvSpPr>
            <a:spLocks noGrp="1"/>
          </p:cNvSpPr>
          <p:nvPr>
            <p:ph type="title"/>
          </p:nvPr>
        </p:nvSpPr>
        <p:spPr>
          <a:xfrm>
            <a:off x="471143" y="2150241"/>
            <a:ext cx="4792717" cy="3395469"/>
          </a:xfrm>
        </p:spPr>
        <p:txBody>
          <a:bodyPr>
            <a:normAutofit/>
          </a:bodyPr>
          <a:lstStyle/>
          <a:p>
            <a:r>
              <a:rPr lang="en-US" sz="4400" cap="none" dirty="0"/>
              <a:t>Examples of Integrated Diversity</a:t>
            </a:r>
          </a:p>
        </p:txBody>
      </p:sp>
      <p:cxnSp>
        <p:nvCxnSpPr>
          <p:cNvPr id="26" name="Straight Connector 25">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356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29AE0AF-75CA-4035-B7D8-59270939E7CC}"/>
              </a:ext>
            </a:extLst>
          </p:cNvPr>
          <p:cNvGraphicFramePr>
            <a:graphicFrameLocks noGrp="1"/>
          </p:cNvGraphicFramePr>
          <p:nvPr>
            <p:ph idx="1"/>
            <p:extLst>
              <p:ext uri="{D42A27DB-BD31-4B8C-83A1-F6EECF244321}">
                <p14:modId xmlns:p14="http://schemas.microsoft.com/office/powerpoint/2010/main" val="2222302491"/>
              </p:ext>
            </p:extLst>
          </p:nvPr>
        </p:nvGraphicFramePr>
        <p:xfrm>
          <a:off x="5263860" y="479429"/>
          <a:ext cx="6104761" cy="5464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7544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9" name="Oval 8">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4" name="Straight Connector 33">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AB4DDB-7E02-C8A1-93F5-C8D4D29CFD45}"/>
              </a:ext>
            </a:extLst>
          </p:cNvPr>
          <p:cNvSpPr>
            <a:spLocks noGrp="1"/>
          </p:cNvSpPr>
          <p:nvPr>
            <p:ph type="title"/>
          </p:nvPr>
        </p:nvSpPr>
        <p:spPr>
          <a:xfrm>
            <a:off x="565150" y="768334"/>
            <a:ext cx="8791501" cy="2866405"/>
          </a:xfrm>
        </p:spPr>
        <p:txBody>
          <a:bodyPr vert="horz" lIns="91440" tIns="45720" rIns="91440" bIns="45720" rtlCol="0" anchor="t">
            <a:normAutofit/>
          </a:bodyPr>
          <a:lstStyle/>
          <a:p>
            <a:pPr>
              <a:lnSpc>
                <a:spcPct val="90000"/>
              </a:lnSpc>
            </a:pPr>
            <a:r>
              <a:rPr lang="en-US" dirty="0">
                <a:effectLst/>
              </a:rPr>
              <a:t>Additive diversity should not be seen as a “bad” approach to diversity. </a:t>
            </a:r>
            <a:endParaRPr lang="en-US" dirty="0"/>
          </a:p>
        </p:txBody>
      </p:sp>
      <p:sp>
        <p:nvSpPr>
          <p:cNvPr id="3" name="Text Placeholder 2">
            <a:extLst>
              <a:ext uri="{FF2B5EF4-FFF2-40B4-BE49-F238E27FC236}">
                <a16:creationId xmlns:a16="http://schemas.microsoft.com/office/drawing/2014/main" id="{4496A65C-FBB1-44B8-801E-A7E313B7FAFF}"/>
              </a:ext>
            </a:extLst>
          </p:cNvPr>
          <p:cNvSpPr>
            <a:spLocks noGrp="1"/>
          </p:cNvSpPr>
          <p:nvPr>
            <p:ph type="body" idx="1"/>
          </p:nvPr>
        </p:nvSpPr>
        <p:spPr>
          <a:xfrm>
            <a:off x="565149" y="3838870"/>
            <a:ext cx="8791501" cy="1475177"/>
          </a:xfrm>
        </p:spPr>
        <p:txBody>
          <a:bodyPr vert="horz" lIns="91440" tIns="45720" rIns="91440" bIns="45720" rtlCol="0" anchor="b">
            <a:normAutofit fontScale="92500" lnSpcReduction="20000"/>
          </a:bodyPr>
          <a:lstStyle/>
          <a:p>
            <a:r>
              <a:rPr lang="en-US" sz="2800" b="1" dirty="0">
                <a:solidFill>
                  <a:schemeClr val="tx1"/>
                </a:solidFill>
                <a:effectLst/>
              </a:rPr>
              <a:t>But, neither should additive diversity be understood as the end point of increasing diversity. Additive diversity is always only the beginning of increasing diversity in substantive and impactful ways.</a:t>
            </a:r>
          </a:p>
          <a:p>
            <a:endParaRPr lang="en-US" sz="2000" dirty="0">
              <a:solidFill>
                <a:schemeClr val="tx1"/>
              </a:solidFill>
            </a:endParaRPr>
          </a:p>
        </p:txBody>
      </p:sp>
      <p:cxnSp>
        <p:nvCxnSpPr>
          <p:cNvPr id="38" name="Straight Connector 37">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75BEF7CB-BB00-3345-8542-8F0FAFE1C4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41" name="Oval 40">
              <a:extLst>
                <a:ext uri="{FF2B5EF4-FFF2-40B4-BE49-F238E27FC236}">
                  <a16:creationId xmlns:a16="http://schemas.microsoft.com/office/drawing/2014/main" id="{4E633967-4EB4-9A43-9984-7E0C7DCE8F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24">
              <a:extLst>
                <a:ext uri="{FF2B5EF4-FFF2-40B4-BE49-F238E27FC236}">
                  <a16:creationId xmlns:a16="http://schemas.microsoft.com/office/drawing/2014/main" id="{80BB32CE-B79D-9449-AEBB-EC9F56A9A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25">
              <a:extLst>
                <a:ext uri="{FF2B5EF4-FFF2-40B4-BE49-F238E27FC236}">
                  <a16:creationId xmlns:a16="http://schemas.microsoft.com/office/drawing/2014/main" id="{AFE8EC8C-9217-6E47-ACFA-7B2148F1B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26">
              <a:extLst>
                <a:ext uri="{FF2B5EF4-FFF2-40B4-BE49-F238E27FC236}">
                  <a16:creationId xmlns:a16="http://schemas.microsoft.com/office/drawing/2014/main" id="{8BEA612E-5CC4-DA4D-8A68-059864439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27">
              <a:extLst>
                <a:ext uri="{FF2B5EF4-FFF2-40B4-BE49-F238E27FC236}">
                  <a16:creationId xmlns:a16="http://schemas.microsoft.com/office/drawing/2014/main" id="{59DC8CDB-7B92-E848-AA26-43105184E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28">
              <a:extLst>
                <a:ext uri="{FF2B5EF4-FFF2-40B4-BE49-F238E27FC236}">
                  <a16:creationId xmlns:a16="http://schemas.microsoft.com/office/drawing/2014/main" id="{876EC8B8-C9EB-A84A-858B-ADF81A5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29">
              <a:extLst>
                <a:ext uri="{FF2B5EF4-FFF2-40B4-BE49-F238E27FC236}">
                  <a16:creationId xmlns:a16="http://schemas.microsoft.com/office/drawing/2014/main" id="{078C5DEE-08C1-D546-BF9B-933B8419E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7FA42EBE-8F86-FE44-BF12-AE5F7C9C1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671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94749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0634EC-8295-0942-8EB7-41DF3C0FEA4A}"/>
              </a:ext>
            </a:extLst>
          </p:cNvPr>
          <p:cNvSpPr>
            <a:spLocks noGrp="1"/>
          </p:cNvSpPr>
          <p:nvPr>
            <p:ph type="title"/>
          </p:nvPr>
        </p:nvSpPr>
        <p:spPr>
          <a:xfrm>
            <a:off x="426115" y="1731265"/>
            <a:ext cx="4464049" cy="3395469"/>
          </a:xfrm>
        </p:spPr>
        <p:txBody>
          <a:bodyPr>
            <a:normAutofit fontScale="90000"/>
          </a:bodyPr>
          <a:lstStyle/>
          <a:p>
            <a:r>
              <a:rPr lang="en-US" u="sng" dirty="0"/>
              <a:t>Reflective Exercise: </a:t>
            </a:r>
            <a:br>
              <a:rPr lang="en-US" dirty="0"/>
            </a:br>
            <a:r>
              <a:rPr lang="en-US" dirty="0"/>
              <a:t> </a:t>
            </a:r>
            <a:br>
              <a:rPr lang="en-US" dirty="0"/>
            </a:br>
            <a:r>
              <a:rPr lang="en-US" cap="none" dirty="0"/>
              <a:t>Take a few minutes to do the following</a:t>
            </a:r>
            <a:endParaRPr lang="en-US" dirty="0"/>
          </a:p>
        </p:txBody>
      </p:sp>
      <p:cxnSp>
        <p:nvCxnSpPr>
          <p:cNvPr id="12" name="Straight Connector 11">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356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5D189F2-E46F-426E-AF71-270EF77B3F84}"/>
              </a:ext>
            </a:extLst>
          </p:cNvPr>
          <p:cNvGraphicFramePr>
            <a:graphicFrameLocks noGrp="1"/>
          </p:cNvGraphicFramePr>
          <p:nvPr>
            <p:ph idx="1"/>
            <p:extLst>
              <p:ext uri="{D42A27DB-BD31-4B8C-83A1-F6EECF244321}">
                <p14:modId xmlns:p14="http://schemas.microsoft.com/office/powerpoint/2010/main" val="3850066400"/>
              </p:ext>
            </p:extLst>
          </p:nvPr>
        </p:nvGraphicFramePr>
        <p:xfrm>
          <a:off x="5316278" y="809039"/>
          <a:ext cx="6104761" cy="5464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6465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9EC0-9F11-814A-8CE5-937E4CAC5005}"/>
              </a:ext>
            </a:extLst>
          </p:cNvPr>
          <p:cNvSpPr>
            <a:spLocks noGrp="1"/>
          </p:cNvSpPr>
          <p:nvPr>
            <p:ph type="title"/>
          </p:nvPr>
        </p:nvSpPr>
        <p:spPr>
          <a:xfrm>
            <a:off x="727840" y="2285364"/>
            <a:ext cx="4169979" cy="5148371"/>
          </a:xfrm>
        </p:spPr>
        <p:txBody>
          <a:bodyPr>
            <a:normAutofit/>
          </a:bodyPr>
          <a:lstStyle/>
          <a:p>
            <a:r>
              <a:rPr lang="en-US" sz="4400" dirty="0"/>
              <a:t>Examples of equity-minded practices</a:t>
            </a:r>
          </a:p>
        </p:txBody>
      </p:sp>
      <p:graphicFrame>
        <p:nvGraphicFramePr>
          <p:cNvPr id="5" name="Content Placeholder 2">
            <a:extLst>
              <a:ext uri="{FF2B5EF4-FFF2-40B4-BE49-F238E27FC236}">
                <a16:creationId xmlns:a16="http://schemas.microsoft.com/office/drawing/2014/main" id="{6A4F49FD-948E-4169-AB3B-D737BAA1B066}"/>
              </a:ext>
            </a:extLst>
          </p:cNvPr>
          <p:cNvGraphicFramePr>
            <a:graphicFrameLocks noGrp="1"/>
          </p:cNvGraphicFramePr>
          <p:nvPr>
            <p:ph idx="1"/>
            <p:extLst>
              <p:ext uri="{D42A27DB-BD31-4B8C-83A1-F6EECF244321}">
                <p14:modId xmlns:p14="http://schemas.microsoft.com/office/powerpoint/2010/main" val="2818571272"/>
              </p:ext>
            </p:extLst>
          </p:nvPr>
        </p:nvGraphicFramePr>
        <p:xfrm>
          <a:off x="4678344" y="1127125"/>
          <a:ext cx="6403994" cy="5087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2603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A00BDF4-7643-A942-A588-F24E4E09AAD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12" name="Freeform 32">
              <a:extLst>
                <a:ext uri="{FF2B5EF4-FFF2-40B4-BE49-F238E27FC236}">
                  <a16:creationId xmlns:a16="http://schemas.microsoft.com/office/drawing/2014/main" id="{90B25A21-16B9-8D47-928B-2367A0B8C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34">
              <a:extLst>
                <a:ext uri="{FF2B5EF4-FFF2-40B4-BE49-F238E27FC236}">
                  <a16:creationId xmlns:a16="http://schemas.microsoft.com/office/drawing/2014/main" id="{E5E64190-3AC0-0A48-9917-5FAE935A85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47">
              <a:extLst>
                <a:ext uri="{FF2B5EF4-FFF2-40B4-BE49-F238E27FC236}">
                  <a16:creationId xmlns:a16="http://schemas.microsoft.com/office/drawing/2014/main" id="{AE71CDB8-B430-F14E-99C8-E6AAB8E21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48">
              <a:extLst>
                <a:ext uri="{FF2B5EF4-FFF2-40B4-BE49-F238E27FC236}">
                  <a16:creationId xmlns:a16="http://schemas.microsoft.com/office/drawing/2014/main" id="{DCA37B0A-FCCC-7642-B70D-56AD50049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70E13AF-99CE-C03C-8074-8713E8E4AD79}"/>
              </a:ext>
            </a:extLst>
          </p:cNvPr>
          <p:cNvSpPr>
            <a:spLocks noGrp="1"/>
          </p:cNvSpPr>
          <p:nvPr>
            <p:ph type="title"/>
          </p:nvPr>
        </p:nvSpPr>
        <p:spPr>
          <a:xfrm>
            <a:off x="5224243" y="770890"/>
            <a:ext cx="6400999" cy="1268984"/>
          </a:xfrm>
        </p:spPr>
        <p:txBody>
          <a:bodyPr>
            <a:normAutofit/>
          </a:bodyPr>
          <a:lstStyle/>
          <a:p>
            <a:pPr>
              <a:lnSpc>
                <a:spcPct val="90000"/>
              </a:lnSpc>
            </a:pPr>
            <a:r>
              <a:rPr lang="en-US" u="sng" dirty="0"/>
              <a:t>10 Things You Can Start Doing Right Now</a:t>
            </a:r>
            <a:endParaRPr lang="en-US" u="sng"/>
          </a:p>
        </p:txBody>
      </p:sp>
      <p:sp>
        <p:nvSpPr>
          <p:cNvPr id="3" name="Content Placeholder 2">
            <a:extLst>
              <a:ext uri="{FF2B5EF4-FFF2-40B4-BE49-F238E27FC236}">
                <a16:creationId xmlns:a16="http://schemas.microsoft.com/office/drawing/2014/main" id="{8DD4AD41-C4C0-43E5-F0CC-253FAB23CA1E}"/>
              </a:ext>
            </a:extLst>
          </p:cNvPr>
          <p:cNvSpPr>
            <a:spLocks noGrp="1"/>
          </p:cNvSpPr>
          <p:nvPr>
            <p:ph idx="1"/>
          </p:nvPr>
        </p:nvSpPr>
        <p:spPr>
          <a:xfrm>
            <a:off x="5224243" y="2160016"/>
            <a:ext cx="6400999" cy="3757308"/>
          </a:xfrm>
        </p:spPr>
        <p:txBody>
          <a:bodyPr>
            <a:normAutofit/>
          </a:bodyPr>
          <a:lstStyle/>
          <a:p>
            <a:pPr marL="457200" indent="-457200">
              <a:lnSpc>
                <a:spcPct val="90000"/>
              </a:lnSpc>
              <a:buFont typeface="+mj-lt"/>
              <a:buAutoNum type="arabicPeriod"/>
            </a:pPr>
            <a:r>
              <a:rPr lang="en-US" sz="1800" dirty="0"/>
              <a:t>Lead with empathy</a:t>
            </a:r>
          </a:p>
          <a:p>
            <a:pPr marL="457200" indent="-457200">
              <a:lnSpc>
                <a:spcPct val="90000"/>
              </a:lnSpc>
              <a:buFont typeface="+mj-lt"/>
              <a:buAutoNum type="arabicPeriod"/>
            </a:pPr>
            <a:r>
              <a:rPr lang="en-US" sz="1800" dirty="0"/>
              <a:t>Self-reflect/practice cultural humility</a:t>
            </a:r>
          </a:p>
          <a:p>
            <a:pPr marL="457200" indent="-457200">
              <a:lnSpc>
                <a:spcPct val="90000"/>
              </a:lnSpc>
              <a:buFont typeface="+mj-lt"/>
              <a:buAutoNum type="arabicPeriod"/>
            </a:pPr>
            <a:r>
              <a:rPr lang="en-US" sz="1800" dirty="0"/>
              <a:t>Hold yourself accountable</a:t>
            </a:r>
          </a:p>
          <a:p>
            <a:pPr marL="457200" indent="-457200">
              <a:lnSpc>
                <a:spcPct val="90000"/>
              </a:lnSpc>
              <a:buFont typeface="+mj-lt"/>
              <a:buAutoNum type="arabicPeriod"/>
            </a:pPr>
            <a:r>
              <a:rPr lang="en-US" sz="1800" dirty="0"/>
              <a:t>Don’t assume/avoid deficit-based lens</a:t>
            </a:r>
          </a:p>
          <a:p>
            <a:pPr marL="457200" indent="-457200">
              <a:lnSpc>
                <a:spcPct val="90000"/>
              </a:lnSpc>
              <a:buFont typeface="+mj-lt"/>
              <a:buAutoNum type="arabicPeriod"/>
            </a:pPr>
            <a:r>
              <a:rPr lang="en-US" sz="1800" dirty="0"/>
              <a:t>Always be learning</a:t>
            </a:r>
          </a:p>
          <a:p>
            <a:pPr marL="457200" indent="-457200">
              <a:lnSpc>
                <a:spcPct val="90000"/>
              </a:lnSpc>
              <a:buFont typeface="+mj-lt"/>
              <a:buAutoNum type="arabicPeriod"/>
            </a:pPr>
            <a:r>
              <a:rPr lang="en-US" sz="1800" dirty="0"/>
              <a:t>Treat each class as unique</a:t>
            </a:r>
          </a:p>
          <a:p>
            <a:pPr marL="457200" indent="-457200">
              <a:lnSpc>
                <a:spcPct val="90000"/>
              </a:lnSpc>
              <a:buFont typeface="+mj-lt"/>
              <a:buAutoNum type="arabicPeriod"/>
            </a:pPr>
            <a:r>
              <a:rPr lang="en-US" sz="1800" dirty="0"/>
              <a:t>Get feedback from your classroom community</a:t>
            </a:r>
          </a:p>
          <a:p>
            <a:pPr marL="457200" indent="-457200">
              <a:lnSpc>
                <a:spcPct val="90000"/>
              </a:lnSpc>
              <a:buFont typeface="+mj-lt"/>
              <a:buAutoNum type="arabicPeriod"/>
            </a:pPr>
            <a:r>
              <a:rPr lang="en-US" sz="1800" dirty="0"/>
              <a:t>Make mistakes</a:t>
            </a:r>
          </a:p>
          <a:p>
            <a:pPr marL="457200" indent="-457200">
              <a:lnSpc>
                <a:spcPct val="90000"/>
              </a:lnSpc>
              <a:buFont typeface="+mj-lt"/>
              <a:buAutoNum type="arabicPeriod"/>
            </a:pPr>
            <a:r>
              <a:rPr lang="en-US" sz="1800" dirty="0"/>
              <a:t>Do better</a:t>
            </a:r>
          </a:p>
          <a:p>
            <a:pPr marL="457200" indent="-457200">
              <a:lnSpc>
                <a:spcPct val="90000"/>
              </a:lnSpc>
              <a:buFont typeface="+mj-lt"/>
              <a:buAutoNum type="arabicPeriod"/>
            </a:pPr>
            <a:r>
              <a:rPr lang="en-US" sz="1800" dirty="0"/>
              <a:t>Rinse and repeat</a:t>
            </a:r>
          </a:p>
          <a:p>
            <a:pPr marL="457200" indent="-457200">
              <a:lnSpc>
                <a:spcPct val="90000"/>
              </a:lnSpc>
              <a:buFont typeface="+mj-lt"/>
              <a:buAutoNum type="arabicPeriod"/>
            </a:pPr>
            <a:endParaRPr lang="en-US" sz="1700" dirty="0"/>
          </a:p>
        </p:txBody>
      </p:sp>
      <p:pic>
        <p:nvPicPr>
          <p:cNvPr id="5" name="Picture 4" descr="Yellow paper aeroplane flying the opposite way as many grey paper aeroplanes">
            <a:extLst>
              <a:ext uri="{FF2B5EF4-FFF2-40B4-BE49-F238E27FC236}">
                <a16:creationId xmlns:a16="http://schemas.microsoft.com/office/drawing/2014/main" id="{4FD7C6B7-8359-B5D0-FC90-1693001DA2DA}"/>
              </a:ext>
            </a:extLst>
          </p:cNvPr>
          <p:cNvPicPr>
            <a:picLocks noChangeAspect="1"/>
          </p:cNvPicPr>
          <p:nvPr/>
        </p:nvPicPr>
        <p:blipFill rotWithShape="1">
          <a:blip r:embed="rId2"/>
          <a:srcRect l="16376" r="38293" b="-2"/>
          <a:stretch/>
        </p:blipFill>
        <p:spPr>
          <a:xfrm>
            <a:off x="20" y="1"/>
            <a:ext cx="4657325" cy="6857999"/>
          </a:xfrm>
          <a:prstGeom prst="rect">
            <a:avLst/>
          </a:prstGeom>
        </p:spPr>
      </p:pic>
      <p:cxnSp>
        <p:nvCxnSpPr>
          <p:cNvPr id="17" name="Straight Connector 16">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24243" y="6087110"/>
            <a:ext cx="6400999"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84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9" name="Oval 8">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4" name="Straight Connector 33">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7E872B-4C18-BC27-8B30-A40631B6DE72}"/>
              </a:ext>
            </a:extLst>
          </p:cNvPr>
          <p:cNvSpPr>
            <a:spLocks noGrp="1"/>
          </p:cNvSpPr>
          <p:nvPr>
            <p:ph type="title"/>
          </p:nvPr>
        </p:nvSpPr>
        <p:spPr>
          <a:xfrm>
            <a:off x="544731" y="979100"/>
            <a:ext cx="9198761" cy="3186211"/>
          </a:xfrm>
        </p:spPr>
        <p:txBody>
          <a:bodyPr vert="horz" lIns="91440" tIns="45720" rIns="91440" bIns="45720" rtlCol="0" anchor="t">
            <a:noAutofit/>
          </a:bodyPr>
          <a:lstStyle/>
          <a:p>
            <a:pPr>
              <a:lnSpc>
                <a:spcPct val="90000"/>
              </a:lnSpc>
            </a:pPr>
            <a:r>
              <a:rPr lang="en-US" sz="4400" dirty="0">
                <a:effectLst/>
              </a:rPr>
              <a:t>Equity is not solely something that you do. Equity is who you are. Equity is a reflection of the educators’ humanity toward the students they serve. </a:t>
            </a:r>
            <a:endParaRPr lang="en-US" sz="4400" dirty="0"/>
          </a:p>
        </p:txBody>
      </p:sp>
      <p:sp>
        <p:nvSpPr>
          <p:cNvPr id="3" name="Text Placeholder 2">
            <a:extLst>
              <a:ext uri="{FF2B5EF4-FFF2-40B4-BE49-F238E27FC236}">
                <a16:creationId xmlns:a16="http://schemas.microsoft.com/office/drawing/2014/main" id="{336378A6-A328-7952-D963-267B85C637E3}"/>
              </a:ext>
            </a:extLst>
          </p:cNvPr>
          <p:cNvSpPr>
            <a:spLocks noGrp="1"/>
          </p:cNvSpPr>
          <p:nvPr>
            <p:ph type="body" idx="1"/>
          </p:nvPr>
        </p:nvSpPr>
        <p:spPr>
          <a:xfrm>
            <a:off x="565150" y="4283239"/>
            <a:ext cx="8791501" cy="1475177"/>
          </a:xfrm>
        </p:spPr>
        <p:txBody>
          <a:bodyPr vert="horz" lIns="91440" tIns="45720" rIns="91440" bIns="45720" rtlCol="0" anchor="b">
            <a:normAutofit/>
          </a:bodyPr>
          <a:lstStyle/>
          <a:p>
            <a:r>
              <a:rPr lang="en-US" sz="3200" dirty="0" err="1">
                <a:solidFill>
                  <a:schemeClr val="tx1"/>
                </a:solidFill>
                <a:effectLst/>
              </a:rPr>
              <a:t>Baruti</a:t>
            </a:r>
            <a:r>
              <a:rPr lang="en-US" sz="3200" dirty="0">
                <a:solidFill>
                  <a:schemeClr val="tx1"/>
                </a:solidFill>
                <a:effectLst/>
              </a:rPr>
              <a:t> </a:t>
            </a:r>
            <a:r>
              <a:rPr lang="en-US" sz="3200" dirty="0" err="1">
                <a:solidFill>
                  <a:schemeClr val="tx1"/>
                </a:solidFill>
                <a:effectLst/>
              </a:rPr>
              <a:t>Kafele</a:t>
            </a:r>
            <a:r>
              <a:rPr lang="en-US" sz="3200" dirty="0">
                <a:solidFill>
                  <a:schemeClr val="tx1"/>
                </a:solidFill>
                <a:effectLst/>
              </a:rPr>
              <a:t> </a:t>
            </a:r>
            <a:endParaRPr lang="en-US" sz="3200" dirty="0">
              <a:solidFill>
                <a:schemeClr val="tx1"/>
              </a:solidFill>
            </a:endParaRPr>
          </a:p>
        </p:txBody>
      </p:sp>
      <p:cxnSp>
        <p:nvCxnSpPr>
          <p:cNvPr id="38" name="Straight Connector 37">
            <a:extLst>
              <a:ext uri="{FF2B5EF4-FFF2-40B4-BE49-F238E27FC236}">
                <a16:creationId xmlns:a16="http://schemas.microsoft.com/office/drawing/2014/main" id="{2DDDFCEF-D5C9-BE40-9979-57040F021F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E63AF7E2-A240-C246-AFB8-2AD8FF4621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6" y="0"/>
            <a:ext cx="1900254" cy="6858000"/>
            <a:chOff x="10291746" y="0"/>
            <a:chExt cx="1900254" cy="6858000"/>
          </a:xfrm>
        </p:grpSpPr>
        <p:sp>
          <p:nvSpPr>
            <p:cNvPr id="41" name="Freeform 23">
              <a:extLst>
                <a:ext uri="{FF2B5EF4-FFF2-40B4-BE49-F238E27FC236}">
                  <a16:creationId xmlns:a16="http://schemas.microsoft.com/office/drawing/2014/main" id="{760799C4-90B2-C44F-B45C-4128C830B4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24">
              <a:extLst>
                <a:ext uri="{FF2B5EF4-FFF2-40B4-BE49-F238E27FC236}">
                  <a16:creationId xmlns:a16="http://schemas.microsoft.com/office/drawing/2014/main" id="{8117A5FF-BE82-D049-80D2-F42CEB9E74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25">
              <a:extLst>
                <a:ext uri="{FF2B5EF4-FFF2-40B4-BE49-F238E27FC236}">
                  <a16:creationId xmlns:a16="http://schemas.microsoft.com/office/drawing/2014/main" id="{0BDBD55C-A498-F545-BABF-ACA34A20E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26">
              <a:extLst>
                <a:ext uri="{FF2B5EF4-FFF2-40B4-BE49-F238E27FC236}">
                  <a16:creationId xmlns:a16="http://schemas.microsoft.com/office/drawing/2014/main" id="{FC6DFD41-F3C6-7747-98B3-A47594E7B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27">
              <a:extLst>
                <a:ext uri="{FF2B5EF4-FFF2-40B4-BE49-F238E27FC236}">
                  <a16:creationId xmlns:a16="http://schemas.microsoft.com/office/drawing/2014/main" id="{FA2D6C8B-5842-3443-BC3B-700D61C56D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6"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28">
              <a:extLst>
                <a:ext uri="{FF2B5EF4-FFF2-40B4-BE49-F238E27FC236}">
                  <a16:creationId xmlns:a16="http://schemas.microsoft.com/office/drawing/2014/main" id="{C7442654-B5C0-1847-A829-082D07974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29">
              <a:extLst>
                <a:ext uri="{FF2B5EF4-FFF2-40B4-BE49-F238E27FC236}">
                  <a16:creationId xmlns:a16="http://schemas.microsoft.com/office/drawing/2014/main" id="{42B39F10-6841-E54C-8D10-69B571EE1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929249073"/>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D2A26C-3B1E-9E68-33BE-345763780EBF}"/>
              </a:ext>
            </a:extLst>
          </p:cNvPr>
          <p:cNvSpPr>
            <a:spLocks noGrp="1"/>
          </p:cNvSpPr>
          <p:nvPr>
            <p:ph type="ctrTitle"/>
          </p:nvPr>
        </p:nvSpPr>
        <p:spPr>
          <a:xfrm>
            <a:off x="555518" y="1141558"/>
            <a:ext cx="8253029" cy="2866405"/>
          </a:xfrm>
        </p:spPr>
        <p:txBody>
          <a:bodyPr>
            <a:normAutofit/>
          </a:bodyPr>
          <a:lstStyle/>
          <a:p>
            <a:pPr>
              <a:lnSpc>
                <a:spcPct val="90000"/>
              </a:lnSpc>
            </a:pPr>
            <a:r>
              <a:rPr lang="en-US" sz="4800" b="1" dirty="0">
                <a:effectLst/>
                <a:ea typeface="Calibri" panose="020F0502020204030204" pitchFamily="34" charset="0"/>
                <a:cs typeface="Times New Roman (Body CS)"/>
              </a:rPr>
              <a:t>What the educator does in teaching is make it possible for the students to become themselves. </a:t>
            </a:r>
            <a:endParaRPr lang="en-US" sz="4800" dirty="0"/>
          </a:p>
        </p:txBody>
      </p:sp>
      <p:sp>
        <p:nvSpPr>
          <p:cNvPr id="3" name="Subtitle 2">
            <a:extLst>
              <a:ext uri="{FF2B5EF4-FFF2-40B4-BE49-F238E27FC236}">
                <a16:creationId xmlns:a16="http://schemas.microsoft.com/office/drawing/2014/main" id="{82507EF6-B80E-44E9-A9A5-C708AD76B7AD}"/>
              </a:ext>
            </a:extLst>
          </p:cNvPr>
          <p:cNvSpPr>
            <a:spLocks noGrp="1"/>
          </p:cNvSpPr>
          <p:nvPr>
            <p:ph type="subTitle" idx="1"/>
          </p:nvPr>
        </p:nvSpPr>
        <p:spPr>
          <a:xfrm>
            <a:off x="565150" y="4283239"/>
            <a:ext cx="7335835" cy="1475177"/>
          </a:xfrm>
        </p:spPr>
        <p:txBody>
          <a:bodyPr>
            <a:normAutofit/>
          </a:bodyPr>
          <a:lstStyle/>
          <a:p>
            <a:r>
              <a:rPr lang="en-US" sz="3600" dirty="0"/>
              <a:t>Paulo Freire</a:t>
            </a:r>
          </a:p>
        </p:txBody>
      </p:sp>
      <p:cxnSp>
        <p:nvCxnSpPr>
          <p:cNvPr id="10" name="Straight Connector 9">
            <a:extLst>
              <a:ext uri="{FF2B5EF4-FFF2-40B4-BE49-F238E27FC236}">
                <a16:creationId xmlns:a16="http://schemas.microsoft.com/office/drawing/2014/main" id="{2DDDFCEF-D5C9-BE40-9979-57040F021F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733583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1714268B-8C50-CA4E-9D9C-5534290342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25974" y="0"/>
            <a:ext cx="3266026" cy="6858001"/>
            <a:chOff x="8925974" y="0"/>
            <a:chExt cx="3266026" cy="6858001"/>
          </a:xfrm>
        </p:grpSpPr>
        <p:sp>
          <p:nvSpPr>
            <p:cNvPr id="13" name="Oval 12">
              <a:extLst>
                <a:ext uri="{FF2B5EF4-FFF2-40B4-BE49-F238E27FC236}">
                  <a16:creationId xmlns:a16="http://schemas.microsoft.com/office/drawing/2014/main" id="{8ABEF35D-F220-CC47-918A-86AD6DB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057"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36">
              <a:extLst>
                <a:ext uri="{FF2B5EF4-FFF2-40B4-BE49-F238E27FC236}">
                  <a16:creationId xmlns:a16="http://schemas.microsoft.com/office/drawing/2014/main" id="{C00E500B-D6E7-C64D-BB6C-BCC4F8B7B8F0}"/>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1652922" y="6295076"/>
              <a:ext cx="539078" cy="562924"/>
            </a:xfrm>
            <a:custGeom>
              <a:avLst/>
              <a:gdLst>
                <a:gd name="connsiteX0" fmla="*/ 539078 w 539078"/>
                <a:gd name="connsiteY0" fmla="*/ 0 h 562924"/>
                <a:gd name="connsiteX1" fmla="*/ 539078 w 539078"/>
                <a:gd name="connsiteY1" fmla="*/ 562924 h 562924"/>
                <a:gd name="connsiteX2" fmla="*/ 22 w 539078"/>
                <a:gd name="connsiteY2" fmla="*/ 562924 h 562924"/>
                <a:gd name="connsiteX3" fmla="*/ 0 w 539078"/>
                <a:gd name="connsiteY3" fmla="*/ 562712 h 562924"/>
                <a:gd name="connsiteX4" fmla="*/ 451422 w 539078"/>
                <a:gd name="connsiteY4" fmla="*/ 8836 h 562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562924">
                  <a:moveTo>
                    <a:pt x="539078" y="0"/>
                  </a:moveTo>
                  <a:lnTo>
                    <a:pt x="539078" y="562924"/>
                  </a:lnTo>
                  <a:lnTo>
                    <a:pt x="22" y="562924"/>
                  </a:lnTo>
                  <a:lnTo>
                    <a:pt x="0" y="562712"/>
                  </a:lnTo>
                  <a:cubicBezTo>
                    <a:pt x="0" y="289501"/>
                    <a:pt x="193796" y="61554"/>
                    <a:pt x="451422"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37">
              <a:extLst>
                <a:ext uri="{FF2B5EF4-FFF2-40B4-BE49-F238E27FC236}">
                  <a16:creationId xmlns:a16="http://schemas.microsoft.com/office/drawing/2014/main" id="{E738F114-63E2-2F46-879C-39082E11D3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3552046"/>
              <a:ext cx="539078" cy="1125424"/>
            </a:xfrm>
            <a:custGeom>
              <a:avLst/>
              <a:gdLst>
                <a:gd name="connsiteX0" fmla="*/ 539078 w 539078"/>
                <a:gd name="connsiteY0" fmla="*/ 0 h 1125424"/>
                <a:gd name="connsiteX1" fmla="*/ 539078 w 539078"/>
                <a:gd name="connsiteY1" fmla="*/ 1125424 h 1125424"/>
                <a:gd name="connsiteX2" fmla="*/ 451423 w 539078"/>
                <a:gd name="connsiteY2" fmla="*/ 1116588 h 1125424"/>
                <a:gd name="connsiteX3" fmla="*/ 0 w 539078"/>
                <a:gd name="connsiteY3" fmla="*/ 562712 h 1125424"/>
                <a:gd name="connsiteX4" fmla="*/ 451423 w 539078"/>
                <a:gd name="connsiteY4" fmla="*/ 8836 h 1125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1125424">
                  <a:moveTo>
                    <a:pt x="539078" y="0"/>
                  </a:moveTo>
                  <a:lnTo>
                    <a:pt x="539078" y="1125424"/>
                  </a:lnTo>
                  <a:lnTo>
                    <a:pt x="451423" y="1116588"/>
                  </a:lnTo>
                  <a:cubicBezTo>
                    <a:pt x="193797" y="1063870"/>
                    <a:pt x="0" y="835923"/>
                    <a:pt x="0" y="562712"/>
                  </a:cubicBezTo>
                  <a:cubicBezTo>
                    <a:pt x="0" y="289501"/>
                    <a:pt x="193797" y="61554"/>
                    <a:pt x="451423"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38">
              <a:extLst>
                <a:ext uri="{FF2B5EF4-FFF2-40B4-BE49-F238E27FC236}">
                  <a16:creationId xmlns:a16="http://schemas.microsoft.com/office/drawing/2014/main" id="{02D7001E-46DE-6140-8803-620C53392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2180532"/>
              <a:ext cx="539078" cy="1125425"/>
            </a:xfrm>
            <a:custGeom>
              <a:avLst/>
              <a:gdLst>
                <a:gd name="connsiteX0" fmla="*/ 539078 w 539078"/>
                <a:gd name="connsiteY0" fmla="*/ 0 h 1125425"/>
                <a:gd name="connsiteX1" fmla="*/ 539078 w 539078"/>
                <a:gd name="connsiteY1" fmla="*/ 1125425 h 1125425"/>
                <a:gd name="connsiteX2" fmla="*/ 451423 w 539078"/>
                <a:gd name="connsiteY2" fmla="*/ 1116588 h 1125425"/>
                <a:gd name="connsiteX3" fmla="*/ 0 w 539078"/>
                <a:gd name="connsiteY3" fmla="*/ 562712 h 1125425"/>
                <a:gd name="connsiteX4" fmla="*/ 451423 w 539078"/>
                <a:gd name="connsiteY4" fmla="*/ 8836 h 1125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1125425">
                  <a:moveTo>
                    <a:pt x="539078" y="0"/>
                  </a:moveTo>
                  <a:lnTo>
                    <a:pt x="539078" y="1125425"/>
                  </a:lnTo>
                  <a:lnTo>
                    <a:pt x="451423" y="1116588"/>
                  </a:lnTo>
                  <a:cubicBezTo>
                    <a:pt x="193797" y="1063870"/>
                    <a:pt x="0" y="835923"/>
                    <a:pt x="0" y="562712"/>
                  </a:cubicBezTo>
                  <a:cubicBezTo>
                    <a:pt x="0" y="289502"/>
                    <a:pt x="193797" y="61554"/>
                    <a:pt x="451423" y="883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39">
              <a:extLst>
                <a:ext uri="{FF2B5EF4-FFF2-40B4-BE49-F238E27FC236}">
                  <a16:creationId xmlns:a16="http://schemas.microsoft.com/office/drawing/2014/main" id="{BD55182B-F5B7-BC4D-9649-D3A17486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922" y="0"/>
              <a:ext cx="539078" cy="562926"/>
            </a:xfrm>
            <a:custGeom>
              <a:avLst/>
              <a:gdLst>
                <a:gd name="connsiteX0" fmla="*/ 22 w 539078"/>
                <a:gd name="connsiteY0" fmla="*/ 0 h 562926"/>
                <a:gd name="connsiteX1" fmla="*/ 539078 w 539078"/>
                <a:gd name="connsiteY1" fmla="*/ 0 h 562926"/>
                <a:gd name="connsiteX2" fmla="*/ 539078 w 539078"/>
                <a:gd name="connsiteY2" fmla="*/ 562926 h 562926"/>
                <a:gd name="connsiteX3" fmla="*/ 451423 w 539078"/>
                <a:gd name="connsiteY3" fmla="*/ 554090 h 562926"/>
                <a:gd name="connsiteX4" fmla="*/ 0 w 539078"/>
                <a:gd name="connsiteY4" fmla="*/ 214 h 562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078" h="562926">
                  <a:moveTo>
                    <a:pt x="22" y="0"/>
                  </a:moveTo>
                  <a:lnTo>
                    <a:pt x="539078" y="0"/>
                  </a:lnTo>
                  <a:lnTo>
                    <a:pt x="539078" y="562926"/>
                  </a:lnTo>
                  <a:lnTo>
                    <a:pt x="451423" y="554090"/>
                  </a:lnTo>
                  <a:cubicBezTo>
                    <a:pt x="193797" y="501372"/>
                    <a:pt x="0" y="27342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40">
              <a:extLst>
                <a:ext uri="{FF2B5EF4-FFF2-40B4-BE49-F238E27FC236}">
                  <a16:creationId xmlns:a16="http://schemas.microsoft.com/office/drawing/2014/main" id="{E2A11AC1-65D6-254F-8C03-98312331D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5976"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41">
              <a:extLst>
                <a:ext uri="{FF2B5EF4-FFF2-40B4-BE49-F238E27FC236}">
                  <a16:creationId xmlns:a16="http://schemas.microsoft.com/office/drawing/2014/main" id="{3F2B5374-F243-F34E-BC5C-861BA70ECA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0"/>
              <a:ext cx="1130726" cy="565362"/>
            </a:xfrm>
            <a:custGeom>
              <a:avLst/>
              <a:gdLst>
                <a:gd name="connsiteX0" fmla="*/ 0 w 1130726"/>
                <a:gd name="connsiteY0" fmla="*/ 0 h 565362"/>
                <a:gd name="connsiteX1" fmla="*/ 25421 w 1130726"/>
                <a:gd name="connsiteY1" fmla="*/ 0 h 565362"/>
                <a:gd name="connsiteX2" fmla="*/ 36370 w 1130726"/>
                <a:gd name="connsiteY2" fmla="*/ 108609 h 565362"/>
                <a:gd name="connsiteX3" fmla="*/ 565364 w 1130726"/>
                <a:gd name="connsiteY3" fmla="*/ 539750 h 565362"/>
                <a:gd name="connsiteX4" fmla="*/ 1094357 w 1130726"/>
                <a:gd name="connsiteY4" fmla="*/ 108609 h 565362"/>
                <a:gd name="connsiteX5" fmla="*/ 1105306 w 1130726"/>
                <a:gd name="connsiteY5" fmla="*/ 0 h 565362"/>
                <a:gd name="connsiteX6" fmla="*/ 1130726 w 1130726"/>
                <a:gd name="connsiteY6" fmla="*/ 0 h 565362"/>
                <a:gd name="connsiteX7" fmla="*/ 565364 w 1130726"/>
                <a:gd name="connsiteY7" fmla="*/ 565362 h 565362"/>
                <a:gd name="connsiteX8" fmla="*/ 0 w 1130726"/>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6" h="565362">
                  <a:moveTo>
                    <a:pt x="0" y="0"/>
                  </a:moveTo>
                  <a:lnTo>
                    <a:pt x="25421" y="0"/>
                  </a:lnTo>
                  <a:lnTo>
                    <a:pt x="36370" y="108609"/>
                  </a:lnTo>
                  <a:cubicBezTo>
                    <a:pt x="86719" y="354660"/>
                    <a:pt x="304426" y="539750"/>
                    <a:pt x="565364" y="539750"/>
                  </a:cubicBezTo>
                  <a:cubicBezTo>
                    <a:pt x="826301" y="539750"/>
                    <a:pt x="1044008" y="354660"/>
                    <a:pt x="1094357" y="108609"/>
                  </a:cubicBezTo>
                  <a:lnTo>
                    <a:pt x="1105306" y="0"/>
                  </a:lnTo>
                  <a:lnTo>
                    <a:pt x="1130726" y="0"/>
                  </a:lnTo>
                  <a:cubicBezTo>
                    <a:pt x="1130726" y="312241"/>
                    <a:pt x="877604" y="565362"/>
                    <a:pt x="565364" y="565362"/>
                  </a:cubicBezTo>
                  <a:cubicBezTo>
                    <a:pt x="253123"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42">
              <a:extLst>
                <a:ext uri="{FF2B5EF4-FFF2-40B4-BE49-F238E27FC236}">
                  <a16:creationId xmlns:a16="http://schemas.microsoft.com/office/drawing/2014/main" id="{84DEF8D9-0016-6E40-A7C9-BF7C523F8B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636" y="809288"/>
              <a:ext cx="536364" cy="1124878"/>
            </a:xfrm>
            <a:custGeom>
              <a:avLst/>
              <a:gdLst>
                <a:gd name="connsiteX0" fmla="*/ 536364 w 536364"/>
                <a:gd name="connsiteY0" fmla="*/ 0 h 1124878"/>
                <a:gd name="connsiteX1" fmla="*/ 536364 w 536364"/>
                <a:gd name="connsiteY1" fmla="*/ 25187 h 1124878"/>
                <a:gd name="connsiteX2" fmla="*/ 456541 w 536364"/>
                <a:gd name="connsiteY2" fmla="*/ 33233 h 1124878"/>
                <a:gd name="connsiteX3" fmla="*/ 25399 w 536364"/>
                <a:gd name="connsiteY3" fmla="*/ 562226 h 1124878"/>
                <a:gd name="connsiteX4" fmla="*/ 456541 w 536364"/>
                <a:gd name="connsiteY4" fmla="*/ 1091219 h 1124878"/>
                <a:gd name="connsiteX5" fmla="*/ 536364 w 536364"/>
                <a:gd name="connsiteY5" fmla="*/ 1099266 h 1124878"/>
                <a:gd name="connsiteX6" fmla="*/ 536364 w 536364"/>
                <a:gd name="connsiteY6" fmla="*/ 1124878 h 1124878"/>
                <a:gd name="connsiteX7" fmla="*/ 451423 w 536364"/>
                <a:gd name="connsiteY7" fmla="*/ 1116315 h 1124878"/>
                <a:gd name="connsiteX8" fmla="*/ 0 w 536364"/>
                <a:gd name="connsiteY8" fmla="*/ 562439 h 1124878"/>
                <a:gd name="connsiteX9" fmla="*/ 451423 w 536364"/>
                <a:gd name="connsiteY9" fmla="*/ 8563 h 1124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364" h="1124878">
                  <a:moveTo>
                    <a:pt x="536364" y="0"/>
                  </a:moveTo>
                  <a:lnTo>
                    <a:pt x="536364" y="25187"/>
                  </a:lnTo>
                  <a:lnTo>
                    <a:pt x="456541" y="33233"/>
                  </a:lnTo>
                  <a:cubicBezTo>
                    <a:pt x="210489" y="83583"/>
                    <a:pt x="25399" y="301290"/>
                    <a:pt x="25399" y="562226"/>
                  </a:cubicBezTo>
                  <a:cubicBezTo>
                    <a:pt x="25399" y="823163"/>
                    <a:pt x="210489" y="1040870"/>
                    <a:pt x="456541" y="1091219"/>
                  </a:cubicBezTo>
                  <a:lnTo>
                    <a:pt x="536364" y="1099266"/>
                  </a:lnTo>
                  <a:lnTo>
                    <a:pt x="536364" y="1124878"/>
                  </a:lnTo>
                  <a:lnTo>
                    <a:pt x="451423" y="1116315"/>
                  </a:lnTo>
                  <a:cubicBezTo>
                    <a:pt x="193797" y="1063597"/>
                    <a:pt x="0" y="835650"/>
                    <a:pt x="0" y="562439"/>
                  </a:cubicBezTo>
                  <a:cubicBezTo>
                    <a:pt x="0" y="289228"/>
                    <a:pt x="193797" y="61281"/>
                    <a:pt x="451423" y="856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43">
              <a:extLst>
                <a:ext uri="{FF2B5EF4-FFF2-40B4-BE49-F238E27FC236}">
                  <a16:creationId xmlns:a16="http://schemas.microsoft.com/office/drawing/2014/main" id="{7A87F92E-7BB7-CF40-B9F4-F6A76E480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2178092"/>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44">
              <a:extLst>
                <a:ext uri="{FF2B5EF4-FFF2-40B4-BE49-F238E27FC236}">
                  <a16:creationId xmlns:a16="http://schemas.microsoft.com/office/drawing/2014/main" id="{3956B80A-36C5-A84F-A57F-2264B3460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5974"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45">
              <a:extLst>
                <a:ext uri="{FF2B5EF4-FFF2-40B4-BE49-F238E27FC236}">
                  <a16:creationId xmlns:a16="http://schemas.microsoft.com/office/drawing/2014/main" id="{F3F753EA-9ED0-B749-B25F-1D359659F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05"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46">
              <a:extLst>
                <a:ext uri="{FF2B5EF4-FFF2-40B4-BE49-F238E27FC236}">
                  <a16:creationId xmlns:a16="http://schemas.microsoft.com/office/drawing/2014/main" id="{4C348B07-3AA5-3142-A06C-D2FAA39227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636" y="4924471"/>
              <a:ext cx="536364" cy="1124877"/>
            </a:xfrm>
            <a:custGeom>
              <a:avLst/>
              <a:gdLst>
                <a:gd name="connsiteX0" fmla="*/ 536364 w 536364"/>
                <a:gd name="connsiteY0" fmla="*/ 0 h 1124877"/>
                <a:gd name="connsiteX1" fmla="*/ 536364 w 536364"/>
                <a:gd name="connsiteY1" fmla="*/ 25186 h 1124877"/>
                <a:gd name="connsiteX2" fmla="*/ 456541 w 536364"/>
                <a:gd name="connsiteY2" fmla="*/ 33232 h 1124877"/>
                <a:gd name="connsiteX3" fmla="*/ 25399 w 536364"/>
                <a:gd name="connsiteY3" fmla="*/ 562225 h 1124877"/>
                <a:gd name="connsiteX4" fmla="*/ 456541 w 536364"/>
                <a:gd name="connsiteY4" fmla="*/ 1091218 h 1124877"/>
                <a:gd name="connsiteX5" fmla="*/ 536364 w 536364"/>
                <a:gd name="connsiteY5" fmla="*/ 1099265 h 1124877"/>
                <a:gd name="connsiteX6" fmla="*/ 536364 w 536364"/>
                <a:gd name="connsiteY6" fmla="*/ 1124877 h 1124877"/>
                <a:gd name="connsiteX7" fmla="*/ 451423 w 536364"/>
                <a:gd name="connsiteY7" fmla="*/ 1116314 h 1124877"/>
                <a:gd name="connsiteX8" fmla="*/ 0 w 536364"/>
                <a:gd name="connsiteY8" fmla="*/ 562438 h 1124877"/>
                <a:gd name="connsiteX9" fmla="*/ 451423 w 536364"/>
                <a:gd name="connsiteY9" fmla="*/ 8562 h 1124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364" h="1124877">
                  <a:moveTo>
                    <a:pt x="536364" y="0"/>
                  </a:moveTo>
                  <a:lnTo>
                    <a:pt x="536364" y="25186"/>
                  </a:lnTo>
                  <a:lnTo>
                    <a:pt x="456541" y="33232"/>
                  </a:lnTo>
                  <a:cubicBezTo>
                    <a:pt x="210489" y="83582"/>
                    <a:pt x="25399" y="301289"/>
                    <a:pt x="25399" y="562225"/>
                  </a:cubicBezTo>
                  <a:cubicBezTo>
                    <a:pt x="25399" y="823162"/>
                    <a:pt x="210489" y="1040869"/>
                    <a:pt x="456541" y="1091218"/>
                  </a:cubicBezTo>
                  <a:lnTo>
                    <a:pt x="536364" y="1099265"/>
                  </a:lnTo>
                  <a:lnTo>
                    <a:pt x="536364" y="1124877"/>
                  </a:lnTo>
                  <a:lnTo>
                    <a:pt x="451423" y="1116314"/>
                  </a:lnTo>
                  <a:cubicBezTo>
                    <a:pt x="193797" y="1063596"/>
                    <a:pt x="0" y="835649"/>
                    <a:pt x="0" y="562438"/>
                  </a:cubicBezTo>
                  <a:cubicBezTo>
                    <a:pt x="0" y="289227"/>
                    <a:pt x="193797" y="61280"/>
                    <a:pt x="451423" y="856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47">
              <a:extLst>
                <a:ext uri="{FF2B5EF4-FFF2-40B4-BE49-F238E27FC236}">
                  <a16:creationId xmlns:a16="http://schemas.microsoft.com/office/drawing/2014/main" id="{C3ED9540-E9D6-9D41-994B-55874068AF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869" y="6293274"/>
              <a:ext cx="1130598" cy="564727"/>
            </a:xfrm>
            <a:custGeom>
              <a:avLst/>
              <a:gdLst>
                <a:gd name="connsiteX0" fmla="*/ 565300 w 1130598"/>
                <a:gd name="connsiteY0" fmla="*/ 0 h 564727"/>
                <a:gd name="connsiteX1" fmla="*/ 1119176 w 1130598"/>
                <a:gd name="connsiteY1" fmla="*/ 451422 h 564727"/>
                <a:gd name="connsiteX2" fmla="*/ 1130598 w 1130598"/>
                <a:gd name="connsiteY2" fmla="*/ 564727 h 564727"/>
                <a:gd name="connsiteX3" fmla="*/ 1105221 w 1130598"/>
                <a:gd name="connsiteY3" fmla="*/ 564727 h 564727"/>
                <a:gd name="connsiteX4" fmla="*/ 1094293 w 1130598"/>
                <a:gd name="connsiteY4" fmla="*/ 456328 h 564727"/>
                <a:gd name="connsiteX5" fmla="*/ 565300 w 1130598"/>
                <a:gd name="connsiteY5" fmla="*/ 25186 h 564727"/>
                <a:gd name="connsiteX6" fmla="*/ 36306 w 1130598"/>
                <a:gd name="connsiteY6" fmla="*/ 456328 h 564727"/>
                <a:gd name="connsiteX7" fmla="*/ 25378 w 1130598"/>
                <a:gd name="connsiteY7" fmla="*/ 564727 h 564727"/>
                <a:gd name="connsiteX8" fmla="*/ 0 w 1130598"/>
                <a:gd name="connsiteY8" fmla="*/ 564727 h 564727"/>
                <a:gd name="connsiteX9" fmla="*/ 11423 w 1130598"/>
                <a:gd name="connsiteY9" fmla="*/ 451422 h 564727"/>
                <a:gd name="connsiteX10" fmla="*/ 565300 w 1130598"/>
                <a:gd name="connsiteY10" fmla="*/ 0 h 56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598" h="564727">
                  <a:moveTo>
                    <a:pt x="565300" y="0"/>
                  </a:moveTo>
                  <a:cubicBezTo>
                    <a:pt x="838510" y="0"/>
                    <a:pt x="1066458" y="193796"/>
                    <a:pt x="1119176" y="451422"/>
                  </a:cubicBezTo>
                  <a:lnTo>
                    <a:pt x="1130598" y="564727"/>
                  </a:lnTo>
                  <a:lnTo>
                    <a:pt x="1105221" y="564727"/>
                  </a:lnTo>
                  <a:lnTo>
                    <a:pt x="1094293" y="456328"/>
                  </a:lnTo>
                  <a:cubicBezTo>
                    <a:pt x="1043944" y="210276"/>
                    <a:pt x="826237" y="25186"/>
                    <a:pt x="565300" y="25186"/>
                  </a:cubicBezTo>
                  <a:cubicBezTo>
                    <a:pt x="304362" y="25186"/>
                    <a:pt x="86655" y="210276"/>
                    <a:pt x="36306" y="456328"/>
                  </a:cubicBezTo>
                  <a:lnTo>
                    <a:pt x="25378" y="564727"/>
                  </a:lnTo>
                  <a:lnTo>
                    <a:pt x="0" y="564727"/>
                  </a:lnTo>
                  <a:lnTo>
                    <a:pt x="11423" y="451422"/>
                  </a:lnTo>
                  <a:cubicBezTo>
                    <a:pt x="64141" y="193796"/>
                    <a:pt x="292089" y="0"/>
                    <a:pt x="5653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67848772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9" name="Oval 8">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4" name="Straight Connector 33">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A4DFC1-9B6E-B86C-FFAB-4656F39B9865}"/>
              </a:ext>
            </a:extLst>
          </p:cNvPr>
          <p:cNvSpPr>
            <a:spLocks noGrp="1"/>
          </p:cNvSpPr>
          <p:nvPr>
            <p:ph type="title"/>
          </p:nvPr>
        </p:nvSpPr>
        <p:spPr>
          <a:xfrm>
            <a:off x="565150" y="768334"/>
            <a:ext cx="7927209" cy="2866405"/>
          </a:xfrm>
        </p:spPr>
        <p:txBody>
          <a:bodyPr vert="horz" lIns="91440" tIns="45720" rIns="91440" bIns="45720" rtlCol="0" anchor="t">
            <a:normAutofit/>
          </a:bodyPr>
          <a:lstStyle/>
          <a:p>
            <a:r>
              <a:rPr lang="en-US" sz="7200" dirty="0"/>
              <a:t>Cultural Humility</a:t>
            </a:r>
          </a:p>
        </p:txBody>
      </p:sp>
      <p:sp>
        <p:nvSpPr>
          <p:cNvPr id="3" name="Text Placeholder 2">
            <a:extLst>
              <a:ext uri="{FF2B5EF4-FFF2-40B4-BE49-F238E27FC236}">
                <a16:creationId xmlns:a16="http://schemas.microsoft.com/office/drawing/2014/main" id="{1A30EF9B-97C1-2C5F-1D54-7B1942918BCD}"/>
              </a:ext>
            </a:extLst>
          </p:cNvPr>
          <p:cNvSpPr>
            <a:spLocks noGrp="1"/>
          </p:cNvSpPr>
          <p:nvPr>
            <p:ph type="body" idx="1"/>
          </p:nvPr>
        </p:nvSpPr>
        <p:spPr>
          <a:xfrm>
            <a:off x="649233" y="3780499"/>
            <a:ext cx="8360561" cy="1475177"/>
          </a:xfrm>
        </p:spPr>
        <p:txBody>
          <a:bodyPr vert="horz" lIns="91440" tIns="45720" rIns="91440" bIns="45720" rtlCol="0" anchor="b">
            <a:noAutofit/>
          </a:bodyPr>
          <a:lstStyle/>
          <a:p>
            <a:pPr>
              <a:lnSpc>
                <a:spcPct val="90000"/>
              </a:lnSpc>
            </a:pPr>
            <a:r>
              <a:rPr lang="en-US" sz="2800" dirty="0">
                <a:solidFill>
                  <a:schemeClr val="tx1"/>
                </a:solidFill>
              </a:rPr>
              <a:t>A</a:t>
            </a:r>
            <a:r>
              <a:rPr lang="en-US" sz="2800" dirty="0">
                <a:solidFill>
                  <a:schemeClr val="tx1"/>
                </a:solidFill>
                <a:effectLst/>
              </a:rPr>
              <a:t> lifelong process of self-reflection and self-critique whereby the individual not only learns about another’s culture and experiences, but one starts with an examination of their own beliefs and cultural and social identities. </a:t>
            </a:r>
          </a:p>
          <a:p>
            <a:pPr>
              <a:lnSpc>
                <a:spcPct val="90000"/>
              </a:lnSpc>
            </a:pPr>
            <a:r>
              <a:rPr lang="en-US" sz="2800" dirty="0">
                <a:solidFill>
                  <a:schemeClr val="tx1"/>
                </a:solidFill>
                <a:effectLst/>
              </a:rPr>
              <a:t>(National Institutes of Health – NIH) </a:t>
            </a:r>
            <a:endParaRPr lang="en-US" sz="2800" dirty="0">
              <a:solidFill>
                <a:schemeClr val="tx1"/>
              </a:solidFill>
            </a:endParaRPr>
          </a:p>
        </p:txBody>
      </p:sp>
      <p:cxnSp>
        <p:nvCxnSpPr>
          <p:cNvPr id="38" name="Straight Connector 37">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1C054FC3-922A-EC40-AC25-A59AF5378B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28528" y="0"/>
            <a:ext cx="3263472" cy="6858000"/>
            <a:chOff x="8928528" y="0"/>
            <a:chExt cx="3263472" cy="6858000"/>
          </a:xfrm>
        </p:grpSpPr>
        <p:sp>
          <p:nvSpPr>
            <p:cNvPr id="41" name="Oval 40">
              <a:extLst>
                <a:ext uri="{FF2B5EF4-FFF2-40B4-BE49-F238E27FC236}">
                  <a16:creationId xmlns:a16="http://schemas.microsoft.com/office/drawing/2014/main" id="{E52B27A6-BDD2-B247-9494-C90C996DB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a:extLst>
                <a:ext uri="{FF2B5EF4-FFF2-40B4-BE49-F238E27FC236}">
                  <a16:creationId xmlns:a16="http://schemas.microsoft.com/office/drawing/2014/main" id="{A368B3AC-A3AC-C949-864D-1C05AADBAD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42">
              <a:extLst>
                <a:ext uri="{FF2B5EF4-FFF2-40B4-BE49-F238E27FC236}">
                  <a16:creationId xmlns:a16="http://schemas.microsoft.com/office/drawing/2014/main" id="{EB848571-59FE-B34A-8561-FD4325EC1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Oval 43">
              <a:extLst>
                <a:ext uri="{FF2B5EF4-FFF2-40B4-BE49-F238E27FC236}">
                  <a16:creationId xmlns:a16="http://schemas.microsoft.com/office/drawing/2014/main" id="{2F3C3152-8488-E444-BBA7-E9CD62AC1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536756F0-72A6-9F45-86A4-7D8C5E1ACD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5E18A883-69CF-FB4D-A4F9-6835E196C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83415627-4FAA-3B4B-8A88-63E862A5F8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47">
              <a:extLst>
                <a:ext uri="{FF2B5EF4-FFF2-40B4-BE49-F238E27FC236}">
                  <a16:creationId xmlns:a16="http://schemas.microsoft.com/office/drawing/2014/main" id="{BF96A3B0-DCC7-1647-8383-429159B1D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392468EE-53D9-F243-B2B0-FA9D2A742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49">
              <a:extLst>
                <a:ext uri="{FF2B5EF4-FFF2-40B4-BE49-F238E27FC236}">
                  <a16:creationId xmlns:a16="http://schemas.microsoft.com/office/drawing/2014/main" id="{6C6EB606-ED6D-3D47-B27D-C7736D781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50">
              <a:extLst>
                <a:ext uri="{FF2B5EF4-FFF2-40B4-BE49-F238E27FC236}">
                  <a16:creationId xmlns:a16="http://schemas.microsoft.com/office/drawing/2014/main" id="{1E551583-A0DA-C64D-8385-F579D091E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51">
              <a:extLst>
                <a:ext uri="{FF2B5EF4-FFF2-40B4-BE49-F238E27FC236}">
                  <a16:creationId xmlns:a16="http://schemas.microsoft.com/office/drawing/2014/main" id="{3C9B75DD-4CC7-0143-9DF3-9249A306A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59CDD5E1-EB61-2847-B3B3-33771B104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40828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2D31C-5A07-C0B5-DBE2-FA4A77D1CE52}"/>
              </a:ext>
            </a:extLst>
          </p:cNvPr>
          <p:cNvSpPr>
            <a:spLocks noGrp="1"/>
          </p:cNvSpPr>
          <p:nvPr>
            <p:ph type="title"/>
          </p:nvPr>
        </p:nvSpPr>
        <p:spPr>
          <a:xfrm>
            <a:off x="1405978" y="507264"/>
            <a:ext cx="7335835" cy="1268984"/>
          </a:xfrm>
        </p:spPr>
        <p:txBody>
          <a:bodyPr/>
          <a:lstStyle/>
          <a:p>
            <a:pPr algn="ctr"/>
            <a:r>
              <a:rPr lang="en-US" u="sng" dirty="0"/>
              <a:t>Reflective Questions:</a:t>
            </a:r>
          </a:p>
        </p:txBody>
      </p:sp>
      <p:sp>
        <p:nvSpPr>
          <p:cNvPr id="3" name="Content Placeholder 2">
            <a:extLst>
              <a:ext uri="{FF2B5EF4-FFF2-40B4-BE49-F238E27FC236}">
                <a16:creationId xmlns:a16="http://schemas.microsoft.com/office/drawing/2014/main" id="{21EFD847-7BB2-EAA8-3CB7-F299C1AA4B66}"/>
              </a:ext>
            </a:extLst>
          </p:cNvPr>
          <p:cNvSpPr>
            <a:spLocks noGrp="1"/>
          </p:cNvSpPr>
          <p:nvPr>
            <p:ph idx="1"/>
          </p:nvPr>
        </p:nvSpPr>
        <p:spPr>
          <a:xfrm>
            <a:off x="325821" y="1608083"/>
            <a:ext cx="10100442" cy="4479027"/>
          </a:xfrm>
        </p:spPr>
        <p:txBody>
          <a:bodyPr>
            <a:normAutofit fontScale="85000" lnSpcReduction="10000"/>
          </a:bodyPr>
          <a:lstStyle/>
          <a:p>
            <a:pPr marL="457200" indent="-457200">
              <a:buFont typeface="+mj-lt"/>
              <a:buAutoNum type="arabicPeriod"/>
            </a:pPr>
            <a:r>
              <a:rPr lang="en-US" sz="2500" b="1" kern="100" dirty="0">
                <a:effectLst/>
                <a:latin typeface="Times New Roman" panose="02020603050405020304" pitchFamily="18" charset="0"/>
                <a:ea typeface="Calibri" panose="020F0502020204030204" pitchFamily="34" charset="0"/>
                <a:cs typeface="Times New Roman (Body CS)"/>
              </a:rPr>
              <a:t>What is your personal goal as a teacher?</a:t>
            </a:r>
            <a:endParaRPr lang="en-US" sz="2500" kern="100" dirty="0">
              <a:effectLst/>
              <a:latin typeface="Times New Roman" panose="02020603050405020304" pitchFamily="18" charset="0"/>
              <a:ea typeface="Calibri" panose="020F0502020204030204" pitchFamily="34" charset="0"/>
              <a:cs typeface="Times New Roman (Body CS)"/>
            </a:endParaRPr>
          </a:p>
          <a:p>
            <a:pPr marL="457200" indent="-457200">
              <a:buFont typeface="+mj-lt"/>
              <a:buAutoNum type="arabicPeriod"/>
            </a:pPr>
            <a:r>
              <a:rPr lang="en-US" sz="2500" b="1" kern="100" dirty="0">
                <a:effectLst/>
                <a:latin typeface="Times New Roman" panose="02020603050405020304" pitchFamily="18" charset="0"/>
                <a:ea typeface="Calibri" panose="020F0502020204030204" pitchFamily="34" charset="0"/>
                <a:cs typeface="Times New Roman (Body CS)"/>
              </a:rPr>
              <a:t>What do you think your primary role is as a teacher in relation to instruction?</a:t>
            </a:r>
            <a:endParaRPr lang="en-US" sz="2500" kern="100" dirty="0">
              <a:effectLst/>
              <a:latin typeface="Times New Roman" panose="02020603050405020304" pitchFamily="18" charset="0"/>
              <a:ea typeface="Calibri" panose="020F0502020204030204" pitchFamily="34" charset="0"/>
              <a:cs typeface="Times New Roman (Body CS)"/>
            </a:endParaRPr>
          </a:p>
          <a:p>
            <a:pPr marL="457200" indent="-457200">
              <a:buFont typeface="+mj-lt"/>
              <a:buAutoNum type="arabicPeriod"/>
            </a:pPr>
            <a:r>
              <a:rPr lang="en-US" sz="2500" b="1" kern="100" dirty="0">
                <a:effectLst/>
                <a:latin typeface="Times New Roman" panose="02020603050405020304" pitchFamily="18" charset="0"/>
                <a:ea typeface="Calibri" panose="020F0502020204030204" pitchFamily="34" charset="0"/>
                <a:cs typeface="Times New Roman (Body CS)"/>
              </a:rPr>
              <a:t>Take a few minutes and write down some thoughts on the following questions. First, think of one of the classes you have taught. </a:t>
            </a:r>
          </a:p>
          <a:p>
            <a:pPr>
              <a:spcBef>
                <a:spcPts val="0"/>
              </a:spcBef>
              <a:spcAft>
                <a:spcPts val="0"/>
              </a:spcAft>
            </a:pPr>
            <a:endParaRPr lang="en-US" sz="2500" dirty="0">
              <a:effectLst/>
            </a:endParaRPr>
          </a:p>
          <a:p>
            <a:pPr marR="0" lvl="1">
              <a:spcBef>
                <a:spcPts val="0"/>
              </a:spcBef>
              <a:spcAft>
                <a:spcPts val="0"/>
              </a:spcAft>
              <a:tabLst>
                <a:tab pos="914400" algn="l"/>
              </a:tabLst>
            </a:pPr>
            <a:r>
              <a:rPr lang="en-US" sz="2500" b="1" kern="100" dirty="0">
                <a:effectLst/>
                <a:latin typeface="Times New Roman" panose="02020603050405020304" pitchFamily="18" charset="0"/>
                <a:ea typeface="Calibri" panose="020F0502020204030204" pitchFamily="34" charset="0"/>
                <a:cs typeface="Times New Roman (Body CS)"/>
              </a:rPr>
              <a:t>In your mind, what were the students supposed to learn by the end of the class?</a:t>
            </a:r>
            <a:endParaRPr lang="en-US" sz="2500" kern="100" dirty="0">
              <a:effectLst/>
              <a:latin typeface="Times New Roman" panose="02020603050405020304" pitchFamily="18" charset="0"/>
              <a:ea typeface="Calibri" panose="020F0502020204030204" pitchFamily="34" charset="0"/>
              <a:cs typeface="Times New Roman (Body CS)"/>
            </a:endParaRPr>
          </a:p>
          <a:p>
            <a:pPr>
              <a:spcBef>
                <a:spcPts val="0"/>
              </a:spcBef>
              <a:spcAft>
                <a:spcPts val="0"/>
              </a:spcAft>
            </a:pPr>
            <a:endParaRPr lang="en-US" sz="2500" dirty="0">
              <a:effectLst/>
            </a:endParaRPr>
          </a:p>
          <a:p>
            <a:pPr marR="0" lvl="1">
              <a:spcBef>
                <a:spcPts val="0"/>
              </a:spcBef>
              <a:spcAft>
                <a:spcPts val="0"/>
              </a:spcAft>
              <a:tabLst>
                <a:tab pos="914400" algn="l"/>
              </a:tabLst>
            </a:pPr>
            <a:r>
              <a:rPr lang="en-US" sz="2500" b="1" kern="100" dirty="0">
                <a:effectLst/>
                <a:latin typeface="Times New Roman" panose="02020603050405020304" pitchFamily="18" charset="0"/>
                <a:ea typeface="Calibri" panose="020F0502020204030204" pitchFamily="34" charset="0"/>
                <a:cs typeface="Times New Roman (Body CS)"/>
              </a:rPr>
              <a:t>How did the assignments help them to learn what they were “supposed to”?</a:t>
            </a:r>
            <a:endParaRPr lang="en-US" sz="2500" kern="100" dirty="0">
              <a:effectLst/>
              <a:latin typeface="Times New Roman" panose="02020603050405020304" pitchFamily="18" charset="0"/>
              <a:ea typeface="Calibri" panose="020F0502020204030204" pitchFamily="34" charset="0"/>
              <a:cs typeface="Times New Roman (Body CS)"/>
            </a:endParaRPr>
          </a:p>
          <a:p>
            <a:pPr>
              <a:spcBef>
                <a:spcPts val="0"/>
              </a:spcBef>
              <a:spcAft>
                <a:spcPts val="0"/>
              </a:spcAft>
            </a:pPr>
            <a:endParaRPr lang="en-US" sz="2500" dirty="0">
              <a:effectLst/>
            </a:endParaRPr>
          </a:p>
          <a:p>
            <a:pPr marR="0" lvl="1">
              <a:spcBef>
                <a:spcPts val="0"/>
              </a:spcBef>
              <a:spcAft>
                <a:spcPts val="0"/>
              </a:spcAft>
              <a:tabLst>
                <a:tab pos="914400" algn="l"/>
              </a:tabLst>
            </a:pPr>
            <a:r>
              <a:rPr lang="en-US" sz="2500" b="1" kern="100" dirty="0">
                <a:effectLst/>
                <a:latin typeface="Times New Roman" panose="02020603050405020304" pitchFamily="18" charset="0"/>
                <a:ea typeface="Calibri" panose="020F0502020204030204" pitchFamily="34" charset="0"/>
                <a:cs typeface="Times New Roman (Body CS)"/>
              </a:rPr>
              <a:t>Do you think most students would agree that they learned what you thought they should?</a:t>
            </a:r>
            <a:endParaRPr lang="en-US" sz="2500" kern="100" dirty="0">
              <a:effectLst/>
              <a:latin typeface="Times New Roman" panose="02020603050405020304" pitchFamily="18" charset="0"/>
              <a:ea typeface="Calibri" panose="020F0502020204030204" pitchFamily="34" charset="0"/>
              <a:cs typeface="Times New Roman (Body CS)"/>
            </a:endParaRPr>
          </a:p>
          <a:p>
            <a:pPr>
              <a:spcBef>
                <a:spcPts val="0"/>
              </a:spcBef>
              <a:spcAft>
                <a:spcPts val="0"/>
              </a:spcAft>
            </a:pPr>
            <a:endParaRPr lang="en-US" sz="2500" dirty="0">
              <a:effectLst/>
            </a:endParaRPr>
          </a:p>
          <a:p>
            <a:pPr marR="0" lvl="1">
              <a:spcBef>
                <a:spcPts val="0"/>
              </a:spcBef>
              <a:spcAft>
                <a:spcPts val="0"/>
              </a:spcAft>
              <a:tabLst>
                <a:tab pos="914400" algn="l"/>
              </a:tabLst>
            </a:pPr>
            <a:r>
              <a:rPr lang="en-US" sz="2500" b="1" kern="100" dirty="0">
                <a:effectLst/>
                <a:latin typeface="Times New Roman" panose="02020603050405020304" pitchFamily="18" charset="0"/>
                <a:ea typeface="Calibri" panose="020F0502020204030204" pitchFamily="34" charset="0"/>
                <a:cs typeface="Times New Roman (Body CS)"/>
              </a:rPr>
              <a:t>If they learned something different about the topic than what you thought they would or should, does that mean they failed? </a:t>
            </a:r>
            <a:endParaRPr lang="en-US" sz="2500" kern="100" dirty="0">
              <a:effectLst/>
              <a:latin typeface="Times New Roman" panose="02020603050405020304" pitchFamily="18" charset="0"/>
              <a:ea typeface="Calibri" panose="020F0502020204030204" pitchFamily="34" charset="0"/>
              <a:cs typeface="Times New Roman (Body CS)"/>
            </a:endParaRPr>
          </a:p>
          <a:p>
            <a:pPr marL="457200" lvl="1" indent="0">
              <a:buNone/>
            </a:pPr>
            <a:endParaRPr lang="en-US" sz="1400" kern="100" dirty="0">
              <a:effectLst/>
              <a:latin typeface="Times New Roman" panose="02020603050405020304" pitchFamily="18" charset="0"/>
              <a:ea typeface="Calibri" panose="020F0502020204030204" pitchFamily="34" charset="0"/>
              <a:cs typeface="Times New Roman (Body CS)"/>
            </a:endParaRPr>
          </a:p>
        </p:txBody>
      </p:sp>
    </p:spTree>
    <p:extLst>
      <p:ext uri="{BB962C8B-B14F-4D97-AF65-F5344CB8AC3E}">
        <p14:creationId xmlns:p14="http://schemas.microsoft.com/office/powerpoint/2010/main" val="320912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9" name="Oval 8">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4" name="Straight Connector 33">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68B8D-5513-F9AE-A53E-BC6D121377A2}"/>
              </a:ext>
            </a:extLst>
          </p:cNvPr>
          <p:cNvSpPr>
            <a:spLocks noGrp="1"/>
          </p:cNvSpPr>
          <p:nvPr>
            <p:ph type="title"/>
          </p:nvPr>
        </p:nvSpPr>
        <p:spPr>
          <a:xfrm>
            <a:off x="565435" y="1749991"/>
            <a:ext cx="9496215" cy="3514904"/>
          </a:xfrm>
        </p:spPr>
        <p:txBody>
          <a:bodyPr vert="horz" lIns="91440" tIns="45720" rIns="91440" bIns="45720" rtlCol="0" anchor="t">
            <a:normAutofit/>
          </a:bodyPr>
          <a:lstStyle/>
          <a:p>
            <a:pPr algn="ctr">
              <a:lnSpc>
                <a:spcPct val="90000"/>
              </a:lnSpc>
            </a:pPr>
            <a:r>
              <a:rPr lang="en-US" sz="4400" dirty="0">
                <a:effectLst/>
              </a:rPr>
              <a:t>Educational equity requires that educators recognize, respect, and attend to the diverse strengths and challenges of the students in their classrooms. </a:t>
            </a:r>
            <a:endParaRPr lang="en-US" sz="4400" dirty="0"/>
          </a:p>
        </p:txBody>
      </p:sp>
      <p:sp>
        <p:nvSpPr>
          <p:cNvPr id="3" name="Text Placeholder 2">
            <a:extLst>
              <a:ext uri="{FF2B5EF4-FFF2-40B4-BE49-F238E27FC236}">
                <a16:creationId xmlns:a16="http://schemas.microsoft.com/office/drawing/2014/main" id="{C7B5FD77-7029-D63F-2B04-F85488BC49DC}"/>
              </a:ext>
            </a:extLst>
          </p:cNvPr>
          <p:cNvSpPr>
            <a:spLocks noGrp="1"/>
          </p:cNvSpPr>
          <p:nvPr>
            <p:ph type="body" idx="1"/>
          </p:nvPr>
        </p:nvSpPr>
        <p:spPr>
          <a:xfrm>
            <a:off x="565150" y="4283239"/>
            <a:ext cx="8791501" cy="1475177"/>
          </a:xfrm>
        </p:spPr>
        <p:txBody>
          <a:bodyPr vert="horz" lIns="91440" tIns="45720" rIns="91440" bIns="45720" rtlCol="0" anchor="b">
            <a:normAutofit/>
          </a:bodyPr>
          <a:lstStyle/>
          <a:p>
            <a:endParaRPr lang="en-US" sz="2000">
              <a:solidFill>
                <a:schemeClr val="tx1"/>
              </a:solidFill>
            </a:endParaRPr>
          </a:p>
        </p:txBody>
      </p:sp>
      <p:cxnSp>
        <p:nvCxnSpPr>
          <p:cNvPr id="38" name="Straight Connector 37">
            <a:extLst>
              <a:ext uri="{FF2B5EF4-FFF2-40B4-BE49-F238E27FC236}">
                <a16:creationId xmlns:a16="http://schemas.microsoft.com/office/drawing/2014/main" id="{2DDDFCEF-D5C9-BE40-9979-57040F021F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E63AF7E2-A240-C246-AFB8-2AD8FF4621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6" y="0"/>
            <a:ext cx="1900254" cy="6858000"/>
            <a:chOff x="10291746" y="0"/>
            <a:chExt cx="1900254" cy="6858000"/>
          </a:xfrm>
        </p:grpSpPr>
        <p:sp>
          <p:nvSpPr>
            <p:cNvPr id="41" name="Freeform 23">
              <a:extLst>
                <a:ext uri="{FF2B5EF4-FFF2-40B4-BE49-F238E27FC236}">
                  <a16:creationId xmlns:a16="http://schemas.microsoft.com/office/drawing/2014/main" id="{760799C4-90B2-C44F-B45C-4128C830B4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24">
              <a:extLst>
                <a:ext uri="{FF2B5EF4-FFF2-40B4-BE49-F238E27FC236}">
                  <a16:creationId xmlns:a16="http://schemas.microsoft.com/office/drawing/2014/main" id="{8117A5FF-BE82-D049-80D2-F42CEB9E74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25">
              <a:extLst>
                <a:ext uri="{FF2B5EF4-FFF2-40B4-BE49-F238E27FC236}">
                  <a16:creationId xmlns:a16="http://schemas.microsoft.com/office/drawing/2014/main" id="{0BDBD55C-A498-F545-BABF-ACA34A20E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26">
              <a:extLst>
                <a:ext uri="{FF2B5EF4-FFF2-40B4-BE49-F238E27FC236}">
                  <a16:creationId xmlns:a16="http://schemas.microsoft.com/office/drawing/2014/main" id="{FC6DFD41-F3C6-7747-98B3-A47594E7B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27">
              <a:extLst>
                <a:ext uri="{FF2B5EF4-FFF2-40B4-BE49-F238E27FC236}">
                  <a16:creationId xmlns:a16="http://schemas.microsoft.com/office/drawing/2014/main" id="{FA2D6C8B-5842-3443-BC3B-700D61C56D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6"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28">
              <a:extLst>
                <a:ext uri="{FF2B5EF4-FFF2-40B4-BE49-F238E27FC236}">
                  <a16:creationId xmlns:a16="http://schemas.microsoft.com/office/drawing/2014/main" id="{C7442654-B5C0-1847-A829-082D07974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29">
              <a:extLst>
                <a:ext uri="{FF2B5EF4-FFF2-40B4-BE49-F238E27FC236}">
                  <a16:creationId xmlns:a16="http://schemas.microsoft.com/office/drawing/2014/main" id="{42B39F10-6841-E54C-8D10-69B571EE1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75752738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8" name="Oval 7">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Oval 10">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Oval 21">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3" name="Straight Connector 32">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5" name="Rectangle 34">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81C1B6-CAAF-F753-880D-C19EFB03E878}"/>
              </a:ext>
            </a:extLst>
          </p:cNvPr>
          <p:cNvSpPr>
            <a:spLocks noGrp="1"/>
          </p:cNvSpPr>
          <p:nvPr>
            <p:ph type="title"/>
          </p:nvPr>
        </p:nvSpPr>
        <p:spPr>
          <a:xfrm>
            <a:off x="769884" y="2172948"/>
            <a:ext cx="8510040" cy="2866405"/>
          </a:xfrm>
        </p:spPr>
        <p:txBody>
          <a:bodyPr vert="horz" lIns="91440" tIns="45720" rIns="91440" bIns="45720" rtlCol="0" anchor="t">
            <a:noAutofit/>
          </a:bodyPr>
          <a:lstStyle/>
          <a:p>
            <a:pPr algn="ctr">
              <a:lnSpc>
                <a:spcPct val="90000"/>
              </a:lnSpc>
            </a:pPr>
            <a:r>
              <a:rPr lang="en-US" sz="5200" dirty="0">
                <a:effectLst/>
              </a:rPr>
              <a:t>Keep in mind: You are the subject expert, but you are not the only teacher in the classroom. </a:t>
            </a:r>
            <a:endParaRPr lang="en-US" sz="5200" dirty="0"/>
          </a:p>
        </p:txBody>
      </p:sp>
      <p:cxnSp>
        <p:nvCxnSpPr>
          <p:cNvPr id="37" name="Straight Connector 36">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1C054FC3-922A-EC40-AC25-A59AF5378B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28528" y="0"/>
            <a:ext cx="3263472" cy="6858000"/>
            <a:chOff x="8928528" y="0"/>
            <a:chExt cx="3263472" cy="6858000"/>
          </a:xfrm>
        </p:grpSpPr>
        <p:sp>
          <p:nvSpPr>
            <p:cNvPr id="40" name="Oval 39">
              <a:extLst>
                <a:ext uri="{FF2B5EF4-FFF2-40B4-BE49-F238E27FC236}">
                  <a16:creationId xmlns:a16="http://schemas.microsoft.com/office/drawing/2014/main" id="{E52B27A6-BDD2-B247-9494-C90C996DB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1">
              <a:extLst>
                <a:ext uri="{FF2B5EF4-FFF2-40B4-BE49-F238E27FC236}">
                  <a16:creationId xmlns:a16="http://schemas.microsoft.com/office/drawing/2014/main" id="{A368B3AC-A3AC-C949-864D-1C05AADBAD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2">
              <a:extLst>
                <a:ext uri="{FF2B5EF4-FFF2-40B4-BE49-F238E27FC236}">
                  <a16:creationId xmlns:a16="http://schemas.microsoft.com/office/drawing/2014/main" id="{EB848571-59FE-B34A-8561-FD4325EC1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2F3C3152-8488-E444-BBA7-E9CD62AC1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536756F0-72A6-9F45-86A4-7D8C5E1ACD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5E18A883-69CF-FB4D-A4F9-6835E196C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6">
              <a:extLst>
                <a:ext uri="{FF2B5EF4-FFF2-40B4-BE49-F238E27FC236}">
                  <a16:creationId xmlns:a16="http://schemas.microsoft.com/office/drawing/2014/main" id="{83415627-4FAA-3B4B-8A88-63E862A5F8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7">
              <a:extLst>
                <a:ext uri="{FF2B5EF4-FFF2-40B4-BE49-F238E27FC236}">
                  <a16:creationId xmlns:a16="http://schemas.microsoft.com/office/drawing/2014/main" id="{BF96A3B0-DCC7-1647-8383-429159B1D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48">
              <a:extLst>
                <a:ext uri="{FF2B5EF4-FFF2-40B4-BE49-F238E27FC236}">
                  <a16:creationId xmlns:a16="http://schemas.microsoft.com/office/drawing/2014/main" id="{392468EE-53D9-F243-B2B0-FA9D2A742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9">
              <a:extLst>
                <a:ext uri="{FF2B5EF4-FFF2-40B4-BE49-F238E27FC236}">
                  <a16:creationId xmlns:a16="http://schemas.microsoft.com/office/drawing/2014/main" id="{6C6EB606-ED6D-3D47-B27D-C7736D781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50">
              <a:extLst>
                <a:ext uri="{FF2B5EF4-FFF2-40B4-BE49-F238E27FC236}">
                  <a16:creationId xmlns:a16="http://schemas.microsoft.com/office/drawing/2014/main" id="{1E551583-A0DA-C64D-8385-F579D091E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51">
              <a:extLst>
                <a:ext uri="{FF2B5EF4-FFF2-40B4-BE49-F238E27FC236}">
                  <a16:creationId xmlns:a16="http://schemas.microsoft.com/office/drawing/2014/main" id="{3C9B75DD-4CC7-0143-9DF3-9249A306A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52">
              <a:extLst>
                <a:ext uri="{FF2B5EF4-FFF2-40B4-BE49-F238E27FC236}">
                  <a16:creationId xmlns:a16="http://schemas.microsoft.com/office/drawing/2014/main" id="{59CDD5E1-EB61-2847-B3B3-33771B104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92828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03D67-B42A-7B4E-9374-C89742AD2A92}"/>
              </a:ext>
            </a:extLst>
          </p:cNvPr>
          <p:cNvSpPr>
            <a:spLocks noGrp="1"/>
          </p:cNvSpPr>
          <p:nvPr>
            <p:ph type="title"/>
          </p:nvPr>
        </p:nvSpPr>
        <p:spPr>
          <a:xfrm>
            <a:off x="675290" y="1339432"/>
            <a:ext cx="3306744" cy="5148371"/>
          </a:xfrm>
        </p:spPr>
        <p:txBody>
          <a:bodyPr>
            <a:normAutofit/>
          </a:bodyPr>
          <a:lstStyle/>
          <a:p>
            <a:r>
              <a:rPr lang="en-US" sz="3200" dirty="0"/>
              <a:t>B</a:t>
            </a:r>
            <a:r>
              <a:rPr lang="en-US" sz="3200" cap="none" dirty="0"/>
              <a:t>uilding a classroom grounded in educational equity requires  the focus be on two primary things:</a:t>
            </a:r>
          </a:p>
        </p:txBody>
      </p:sp>
      <p:graphicFrame>
        <p:nvGraphicFramePr>
          <p:cNvPr id="6" name="Content Placeholder 3">
            <a:extLst>
              <a:ext uri="{FF2B5EF4-FFF2-40B4-BE49-F238E27FC236}">
                <a16:creationId xmlns:a16="http://schemas.microsoft.com/office/drawing/2014/main" id="{765E9238-34EA-4A70-BF1E-1C2DF500E31F}"/>
              </a:ext>
            </a:extLst>
          </p:cNvPr>
          <p:cNvGraphicFramePr>
            <a:graphicFrameLocks noGrp="1"/>
          </p:cNvGraphicFramePr>
          <p:nvPr>
            <p:ph idx="1"/>
            <p:extLst>
              <p:ext uri="{D42A27DB-BD31-4B8C-83A1-F6EECF244321}">
                <p14:modId xmlns:p14="http://schemas.microsoft.com/office/powerpoint/2010/main" val="254551810"/>
              </p:ext>
            </p:extLst>
          </p:nvPr>
        </p:nvGraphicFramePr>
        <p:xfrm>
          <a:off x="4678344" y="1127125"/>
          <a:ext cx="6403994" cy="5087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5631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8459A5-3463-C2EA-26BF-D697DFF4F5A3}"/>
              </a:ext>
            </a:extLst>
          </p:cNvPr>
          <p:cNvSpPr>
            <a:spLocks noGrp="1"/>
          </p:cNvSpPr>
          <p:nvPr>
            <p:ph type="ctrTitle"/>
          </p:nvPr>
        </p:nvSpPr>
        <p:spPr>
          <a:xfrm>
            <a:off x="565150" y="3076067"/>
            <a:ext cx="7335835" cy="2778252"/>
          </a:xfrm>
        </p:spPr>
        <p:txBody>
          <a:bodyPr anchor="b">
            <a:normAutofit/>
          </a:bodyPr>
          <a:lstStyle/>
          <a:p>
            <a:r>
              <a:rPr lang="en-US" sz="7200" dirty="0"/>
              <a:t>Environment</a:t>
            </a:r>
          </a:p>
        </p:txBody>
      </p:sp>
      <p:sp>
        <p:nvSpPr>
          <p:cNvPr id="3" name="Subtitle 2">
            <a:extLst>
              <a:ext uri="{FF2B5EF4-FFF2-40B4-BE49-F238E27FC236}">
                <a16:creationId xmlns:a16="http://schemas.microsoft.com/office/drawing/2014/main" id="{0AF1C7C6-C5AB-0604-522B-8FAF6ED9483F}"/>
              </a:ext>
            </a:extLst>
          </p:cNvPr>
          <p:cNvSpPr>
            <a:spLocks noGrp="1"/>
          </p:cNvSpPr>
          <p:nvPr>
            <p:ph type="subTitle" idx="1"/>
          </p:nvPr>
        </p:nvSpPr>
        <p:spPr>
          <a:xfrm>
            <a:off x="565150" y="770663"/>
            <a:ext cx="7335835" cy="1475177"/>
          </a:xfrm>
        </p:spPr>
        <p:txBody>
          <a:bodyPr anchor="t">
            <a:normAutofit/>
          </a:bodyPr>
          <a:lstStyle/>
          <a:p>
            <a:endParaRPr lang="en-US"/>
          </a:p>
        </p:txBody>
      </p:sp>
      <p:cxnSp>
        <p:nvCxnSpPr>
          <p:cNvPr id="10" name="Straight Connector 9">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1C054FC3-922A-EC40-AC25-A59AF5378B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28528" y="0"/>
            <a:ext cx="3263472" cy="6858000"/>
            <a:chOff x="8928528" y="0"/>
            <a:chExt cx="3263472" cy="6858000"/>
          </a:xfrm>
        </p:grpSpPr>
        <p:sp>
          <p:nvSpPr>
            <p:cNvPr id="13" name="Oval 12">
              <a:extLst>
                <a:ext uri="{FF2B5EF4-FFF2-40B4-BE49-F238E27FC236}">
                  <a16:creationId xmlns:a16="http://schemas.microsoft.com/office/drawing/2014/main" id="{E52B27A6-BDD2-B247-9494-C90C996DB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1">
              <a:extLst>
                <a:ext uri="{FF2B5EF4-FFF2-40B4-BE49-F238E27FC236}">
                  <a16:creationId xmlns:a16="http://schemas.microsoft.com/office/drawing/2014/main" id="{A368B3AC-A3AC-C949-864D-1C05AADBAD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42">
              <a:extLst>
                <a:ext uri="{FF2B5EF4-FFF2-40B4-BE49-F238E27FC236}">
                  <a16:creationId xmlns:a16="http://schemas.microsoft.com/office/drawing/2014/main" id="{EB848571-59FE-B34A-8561-FD4325EC1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2F3C3152-8488-E444-BBA7-E9CD62AC1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36756F0-72A6-9F45-86A4-7D8C5E1ACD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E18A883-69CF-FB4D-A4F9-6835E196C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6">
              <a:extLst>
                <a:ext uri="{FF2B5EF4-FFF2-40B4-BE49-F238E27FC236}">
                  <a16:creationId xmlns:a16="http://schemas.microsoft.com/office/drawing/2014/main" id="{83415627-4FAA-3B4B-8A88-63E862A5F8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47">
              <a:extLst>
                <a:ext uri="{FF2B5EF4-FFF2-40B4-BE49-F238E27FC236}">
                  <a16:creationId xmlns:a16="http://schemas.microsoft.com/office/drawing/2014/main" id="{BF96A3B0-DCC7-1647-8383-429159B1D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48">
              <a:extLst>
                <a:ext uri="{FF2B5EF4-FFF2-40B4-BE49-F238E27FC236}">
                  <a16:creationId xmlns:a16="http://schemas.microsoft.com/office/drawing/2014/main" id="{392468EE-53D9-F243-B2B0-FA9D2A742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49">
              <a:extLst>
                <a:ext uri="{FF2B5EF4-FFF2-40B4-BE49-F238E27FC236}">
                  <a16:creationId xmlns:a16="http://schemas.microsoft.com/office/drawing/2014/main" id="{6C6EB606-ED6D-3D47-B27D-C7736D781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50">
              <a:extLst>
                <a:ext uri="{FF2B5EF4-FFF2-40B4-BE49-F238E27FC236}">
                  <a16:creationId xmlns:a16="http://schemas.microsoft.com/office/drawing/2014/main" id="{1E551583-A0DA-C64D-8385-F579D091E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51">
              <a:extLst>
                <a:ext uri="{FF2B5EF4-FFF2-40B4-BE49-F238E27FC236}">
                  <a16:creationId xmlns:a16="http://schemas.microsoft.com/office/drawing/2014/main" id="{3C9B75DD-4CC7-0143-9DF3-9249A306A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52">
              <a:extLst>
                <a:ext uri="{FF2B5EF4-FFF2-40B4-BE49-F238E27FC236}">
                  <a16:creationId xmlns:a16="http://schemas.microsoft.com/office/drawing/2014/main" id="{59CDD5E1-EB61-2847-B3B3-33771B104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87459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11" name="Oval 10">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Oval 13">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Oval 18">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Oval 24">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6" name="Straight Connector 35">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8" name="Rectangle 3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lassroom">
            <a:extLst>
              <a:ext uri="{FF2B5EF4-FFF2-40B4-BE49-F238E27FC236}">
                <a16:creationId xmlns:a16="http://schemas.microsoft.com/office/drawing/2014/main" id="{BA52F1B8-A6E5-EDBA-A027-9C517F3AD3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489" y="701928"/>
            <a:ext cx="2191110" cy="2191110"/>
          </a:xfrm>
          <a:prstGeom prst="rect">
            <a:avLst/>
          </a:prstGeom>
        </p:spPr>
      </p:pic>
      <p:grpSp>
        <p:nvGrpSpPr>
          <p:cNvPr id="40" name="Group 39">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41" name="Oval 40">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833D00C-15F1-F6A0-6AE3-309357B6D8BC}"/>
              </a:ext>
            </a:extLst>
          </p:cNvPr>
          <p:cNvSpPr>
            <a:spLocks noGrp="1"/>
          </p:cNvSpPr>
          <p:nvPr>
            <p:ph type="title"/>
          </p:nvPr>
        </p:nvSpPr>
        <p:spPr>
          <a:xfrm>
            <a:off x="3264883" y="769910"/>
            <a:ext cx="7287816" cy="2866405"/>
          </a:xfrm>
        </p:spPr>
        <p:txBody>
          <a:bodyPr vert="horz" lIns="91440" tIns="45720" rIns="91440" bIns="45720" rtlCol="0" anchor="t">
            <a:normAutofit/>
          </a:bodyPr>
          <a:lstStyle/>
          <a:p>
            <a:r>
              <a:rPr lang="en-US" sz="7200" dirty="0"/>
              <a:t>Be Explicit</a:t>
            </a:r>
          </a:p>
        </p:txBody>
      </p:sp>
      <p:sp>
        <p:nvSpPr>
          <p:cNvPr id="3" name="Text Placeholder 2">
            <a:extLst>
              <a:ext uri="{FF2B5EF4-FFF2-40B4-BE49-F238E27FC236}">
                <a16:creationId xmlns:a16="http://schemas.microsoft.com/office/drawing/2014/main" id="{527CDFCB-8F71-C4BB-3C32-94CB9207146A}"/>
              </a:ext>
            </a:extLst>
          </p:cNvPr>
          <p:cNvSpPr>
            <a:spLocks noGrp="1"/>
          </p:cNvSpPr>
          <p:nvPr>
            <p:ph type="body" idx="1"/>
          </p:nvPr>
        </p:nvSpPr>
        <p:spPr>
          <a:xfrm>
            <a:off x="3264883" y="3000297"/>
            <a:ext cx="7287816" cy="2414336"/>
          </a:xfrm>
        </p:spPr>
        <p:txBody>
          <a:bodyPr vert="horz" lIns="91440" tIns="45720" rIns="91440" bIns="45720" rtlCol="0" anchor="b">
            <a:normAutofit/>
          </a:bodyPr>
          <a:lstStyle/>
          <a:p>
            <a:r>
              <a:rPr lang="en-US" sz="3200" dirty="0">
                <a:solidFill>
                  <a:schemeClr val="tx1"/>
                </a:solidFill>
                <a:effectLst/>
              </a:rPr>
              <a:t>Help students develop institutional literacy. Don’t assume all of your students know how different aspects of university life work. </a:t>
            </a:r>
          </a:p>
          <a:p>
            <a:endParaRPr lang="en-US" sz="2000" dirty="0">
              <a:solidFill>
                <a:schemeClr val="tx1"/>
              </a:solidFill>
            </a:endParaRPr>
          </a:p>
        </p:txBody>
      </p:sp>
      <p:cxnSp>
        <p:nvCxnSpPr>
          <p:cNvPr id="49" name="Straight Connector 48">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05528" y="6087110"/>
            <a:ext cx="821796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709923"/>
      </p:ext>
    </p:extLst>
  </p:cSld>
  <p:clrMapOvr>
    <a:masterClrMapping/>
  </p:clrMapOvr>
</p:sld>
</file>

<file path=ppt/theme/theme1.xml><?xml version="1.0" encoding="utf-8"?>
<a:theme xmlns:a="http://schemas.openxmlformats.org/drawingml/2006/main" name="PunchcardVTI">
  <a:themeElements>
    <a:clrScheme name="AnalogousFromRegularSeedLeftStep">
      <a:dk1>
        <a:srgbClr val="000000"/>
      </a:dk1>
      <a:lt1>
        <a:srgbClr val="FFFFFF"/>
      </a:lt1>
      <a:dk2>
        <a:srgbClr val="301B27"/>
      </a:dk2>
      <a:lt2>
        <a:srgbClr val="F0F1F3"/>
      </a:lt2>
      <a:accent1>
        <a:srgbClr val="AFA244"/>
      </a:accent1>
      <a:accent2>
        <a:srgbClr val="B1713B"/>
      </a:accent2>
      <a:accent3>
        <a:srgbClr val="C3524D"/>
      </a:accent3>
      <a:accent4>
        <a:srgbClr val="B13B67"/>
      </a:accent4>
      <a:accent5>
        <a:srgbClr val="C34DAA"/>
      </a:accent5>
      <a:accent6>
        <a:srgbClr val="993BB1"/>
      </a:accent6>
      <a:hlink>
        <a:srgbClr val="5664C6"/>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991</Words>
  <Application>Microsoft Macintosh PowerPoint</Application>
  <PresentationFormat>Widescreen</PresentationFormat>
  <Paragraphs>92</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Neue Haas Grotesk Text Pro</vt:lpstr>
      <vt:lpstr>Times New Roman</vt:lpstr>
      <vt:lpstr>PunchcardVTI</vt:lpstr>
      <vt:lpstr>Educational Equity is a Journey,  Not a Destination</vt:lpstr>
      <vt:lpstr>“Am I fulfilling my responsibilities to eliminate harm and make my classroom environment diverse, equitable, and inclusive?” </vt:lpstr>
      <vt:lpstr>Cultural Humility</vt:lpstr>
      <vt:lpstr>Reflective Questions:</vt:lpstr>
      <vt:lpstr>Educational equity requires that educators recognize, respect, and attend to the diverse strengths and challenges of the students in their classrooms. </vt:lpstr>
      <vt:lpstr>Keep in mind: You are the subject expert, but you are not the only teacher in the classroom. </vt:lpstr>
      <vt:lpstr>Building a classroom grounded in educational equity requires  the focus be on two primary things:</vt:lpstr>
      <vt:lpstr>Environment</vt:lpstr>
      <vt:lpstr>Be Explicit</vt:lpstr>
      <vt:lpstr>Mitigate Stereotype Threat</vt:lpstr>
      <vt:lpstr>Build Trust</vt:lpstr>
      <vt:lpstr>Reflective Exercise</vt:lpstr>
      <vt:lpstr>Assume every student in your class is: </vt:lpstr>
      <vt:lpstr>How would your pedagogical practices need to change to ensure the most responsive and impactful course/classroom experience for them? </vt:lpstr>
      <vt:lpstr>Curriculum</vt:lpstr>
      <vt:lpstr>Additive Diversity vs. Integrated Diversity</vt:lpstr>
      <vt:lpstr>Additive Diversity</vt:lpstr>
      <vt:lpstr>Examples of Additive Diversity</vt:lpstr>
      <vt:lpstr>Integrated  Diversity</vt:lpstr>
      <vt:lpstr>Examples of Integrated Diversity</vt:lpstr>
      <vt:lpstr>Additive diversity should not be seen as a “bad” approach to diversity. </vt:lpstr>
      <vt:lpstr>Reflective Exercise:    Take a few minutes to do the following</vt:lpstr>
      <vt:lpstr>Examples of equity-minded practices</vt:lpstr>
      <vt:lpstr>10 Things You Can Start Doing Right Now</vt:lpstr>
      <vt:lpstr>Equity is not solely something that you do. Equity is who you are. Equity is a reflection of the educators’ humanity toward the students they serve. </vt:lpstr>
      <vt:lpstr>What the educator does in teaching is make it possible for the students to become themselves.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Equity is a Journey,  Not a Destination</dc:title>
  <dc:creator>Guerrero, Lisa</dc:creator>
  <cp:lastModifiedBy>Guerrero, Lisa</cp:lastModifiedBy>
  <cp:revision>33</cp:revision>
  <dcterms:created xsi:type="dcterms:W3CDTF">2023-11-08T22:03:17Z</dcterms:created>
  <dcterms:modified xsi:type="dcterms:W3CDTF">2023-11-09T22:55:22Z</dcterms:modified>
</cp:coreProperties>
</file>