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16"/>
  </p:notesMasterIdLst>
  <p:handoutMasterIdLst>
    <p:handoutMasterId r:id="rId17"/>
  </p:handoutMasterIdLst>
  <p:sldIdLst>
    <p:sldId id="271" r:id="rId6"/>
    <p:sldId id="290" r:id="rId7"/>
    <p:sldId id="285" r:id="rId8"/>
    <p:sldId id="293" r:id="rId9"/>
    <p:sldId id="300" r:id="rId10"/>
    <p:sldId id="294" r:id="rId11"/>
    <p:sldId id="289" r:id="rId12"/>
    <p:sldId id="296" r:id="rId13"/>
    <p:sldId id="298" r:id="rId14"/>
    <p:sldId id="299" r:id="rId15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4" autoAdjust="0"/>
  </p:normalViewPr>
  <p:slideViewPr>
    <p:cSldViewPr>
      <p:cViewPr varScale="1">
        <p:scale>
          <a:sx n="101" d="100"/>
          <a:sy n="101" d="100"/>
        </p:scale>
        <p:origin x="61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414BEFF7-4B01-40AB-8CEA-1975432D70D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DEE1450E-2AF8-4F4C-9245-29367BB9A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50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5FA2D-C768-4BAB-AB85-E013DB48BD9E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8338"/>
            <a:ext cx="5616575" cy="3663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1C0F7-590F-4A49-9EB3-DCE2B036E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9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"/>
          </p:nvPr>
        </p:nvSpPr>
        <p:spPr>
          <a:extLst/>
        </p:spPr>
        <p:txBody>
          <a:bodyPr/>
          <a:lstStyle>
            <a:lvl1pPr defTabSz="922139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791" indent="-285688" defTabSz="92213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754" indent="-228550" defTabSz="92213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855" indent="-228550" defTabSz="92213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6957" indent="-228550" defTabSz="92213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058" indent="-228550" defTabSz="9221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160" indent="-228550" defTabSz="9221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260" indent="-228550" defTabSz="9221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361" indent="-228550" defTabSz="9221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5359509-1301-417C-9FDA-B9882DB9C6D4}" type="datetime1">
              <a:rPr lang="en-US" smtClean="0"/>
              <a:pPr eaLnBrk="1" hangingPunct="1">
                <a:defRPr/>
              </a:pPr>
              <a:t>1/20/2016</a:t>
            </a:fld>
            <a:endParaRPr lang="en-US" dirty="0" smtClean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"/>
          </p:nvPr>
        </p:nvSpPr>
        <p:spPr>
          <a:extLst/>
        </p:spPr>
        <p:txBody>
          <a:bodyPr/>
          <a:lstStyle>
            <a:lvl1pPr defTabSz="922139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791" indent="-285688" defTabSz="92213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754" indent="-228550" defTabSz="92213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855" indent="-228550" defTabSz="92213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6957" indent="-228550" defTabSz="92213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058" indent="-228550" defTabSz="9221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160" indent="-228550" defTabSz="9221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260" indent="-228550" defTabSz="9221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361" indent="-228550" defTabSz="9221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Template C Plain-crimson-bright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22139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791" indent="-285688" defTabSz="92213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754" indent="-228550" defTabSz="92213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855" indent="-228550" defTabSz="92213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6957" indent="-228550" defTabSz="92213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058" indent="-228550" defTabSz="9221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160" indent="-228550" defTabSz="9221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260" indent="-228550" defTabSz="9221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361" indent="-228550" defTabSz="9221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6872891-4C7B-4B3D-9A94-A95CFB154EC6}" type="slidenum">
              <a:rPr lang="en-US" smtClean="0"/>
              <a:pPr eaLnBrk="1" hangingPunct="1">
                <a:defRPr/>
              </a:pPr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6831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083077-6709-4F11-B7AD-8250AA71DA3D}" type="datetime1">
              <a:rPr lang="en-US" altLang="en-US" smtClean="0"/>
              <a:pPr/>
              <a:t>1/20/2016</a:t>
            </a:fld>
            <a:endParaRPr lang="en-US" altLang="en-US" smtClean="0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Template F-circle lt grey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707F5E-15EA-4DAB-A02B-2B51C72000EE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5144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083077-6709-4F11-B7AD-8250AA71DA3D}" type="datetime1">
              <a:rPr lang="en-US" altLang="en-US" smtClean="0"/>
              <a:pPr/>
              <a:t>1/20/2016</a:t>
            </a:fld>
            <a:endParaRPr lang="en-US" altLang="en-US" smtClean="0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Template F-circle lt grey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707F5E-15EA-4DAB-A02B-2B51C72000EE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1305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0A7C7F-BE5C-45C9-B93F-89262C89203E}" type="datetime1">
              <a:rPr lang="en-US" altLang="en-US" smtClean="0"/>
              <a:pPr/>
              <a:t>1/20/2016</a:t>
            </a:fld>
            <a:endParaRPr lang="en-US" altLang="en-US" smtClean="0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Template F-circle lt grey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3F06AE-5ACA-434B-84A2-27A4616C6362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1868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1C0F7-590F-4A49-9EB3-DCE2B036ED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42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8238" indent="-227013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3850" indent="-227013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9463" indent="-227013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666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386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106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826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280906-25F3-4140-8898-FE054C5102D8}" type="datetime1">
              <a:rPr lang="en-US" altLang="en-US" smtClean="0"/>
              <a:pPr/>
              <a:t>1/20/2016</a:t>
            </a:fld>
            <a:endParaRPr lang="en-US" altLang="en-US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8238" indent="-227013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3850" indent="-227013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9463" indent="-227013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666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386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106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826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Template K - curved line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8238" indent="-227013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3850" indent="-227013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9463" indent="-227013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666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386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106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8263" indent="-227013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7C7166-53BB-48BD-BB2E-5885DDA760B8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6555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5DDB98-8590-4A20-9DF6-3936D8761363}" type="datetime1">
              <a:rPr lang="en-US" altLang="en-US" smtClean="0"/>
              <a:pPr/>
              <a:t>1/20/2016</a:t>
            </a:fld>
            <a:endParaRPr lang="en-US" altLang="en-US" smtClean="0"/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Template F-circle lt grey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3D0FBF-CDE2-4230-9EBD-F889D8A42CD9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0147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191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8238" indent="-227013" defTabSz="9191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3850" indent="-227013" defTabSz="9191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9463" indent="-227013" defTabSz="9191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6663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3863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1063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8263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69DC63-0DB1-45BC-9FBD-172289D23F57}" type="datetime1">
              <a:rPr lang="en-US" altLang="en-US" sz="1300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1/20/2016</a:t>
            </a:fld>
            <a:endParaRPr lang="en-US" altLang="en-US" sz="1300" smtClean="0">
              <a:solidFill>
                <a:srgbClr val="000000"/>
              </a:solidFill>
            </a:endParaRP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defTabSz="9191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8238" indent="-227013" defTabSz="9191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3850" indent="-227013" defTabSz="9191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9463" indent="-227013" defTabSz="9191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6663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3863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1063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8263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05CB63-3783-4F32-BD17-5E63266FE430}" type="slidenum">
              <a:rPr lang="en-US" altLang="en-US" sz="1300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z="13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20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 userDrawn="1"/>
          </p:nvSpPr>
          <p:spPr bwMode="ltGray">
            <a:xfrm>
              <a:off x="0" y="0"/>
              <a:ext cx="9144000" cy="2159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Freeform 5"/>
            <p:cNvSpPr/>
            <p:nvPr userDrawn="1"/>
          </p:nvSpPr>
          <p:spPr bwMode="ltGray">
            <a:xfrm>
              <a:off x="5899150" y="0"/>
              <a:ext cx="2522538" cy="6858000"/>
            </a:xfrm>
            <a:custGeom>
              <a:avLst/>
              <a:gdLst>
                <a:gd name="connsiteX0" fmla="*/ 1366684 w 1545304"/>
                <a:gd name="connsiteY0" fmla="*/ 0 h 3657600"/>
                <a:gd name="connsiteX1" fmla="*/ 1317523 w 1545304"/>
                <a:gd name="connsiteY1" fmla="*/ 1828800 h 3657600"/>
                <a:gd name="connsiteX2" fmla="*/ 0 w 1545304"/>
                <a:gd name="connsiteY2" fmla="*/ 3657600 h 3657600"/>
                <a:gd name="connsiteX0" fmla="*/ 1366684 w 1455994"/>
                <a:gd name="connsiteY0" fmla="*/ 0 h 3657600"/>
                <a:gd name="connsiteX1" fmla="*/ 1119528 w 1455994"/>
                <a:gd name="connsiteY1" fmla="*/ 1828800 h 3657600"/>
                <a:gd name="connsiteX2" fmla="*/ 0 w 1455994"/>
                <a:gd name="connsiteY2" fmla="*/ 3657600 h 3657600"/>
                <a:gd name="connsiteX0" fmla="*/ 1366684 w 1455994"/>
                <a:gd name="connsiteY0" fmla="*/ 0 h 3657600"/>
                <a:gd name="connsiteX1" fmla="*/ 1119528 w 1455994"/>
                <a:gd name="connsiteY1" fmla="*/ 1828800 h 3657600"/>
                <a:gd name="connsiteX2" fmla="*/ 0 w 1455994"/>
                <a:gd name="connsiteY2" fmla="*/ 3657600 h 3657600"/>
                <a:gd name="connsiteX0" fmla="*/ 1366684 w 1455994"/>
                <a:gd name="connsiteY0" fmla="*/ 0 h 3657600"/>
                <a:gd name="connsiteX1" fmla="*/ 1119528 w 1455994"/>
                <a:gd name="connsiteY1" fmla="*/ 1828800 h 3657600"/>
                <a:gd name="connsiteX2" fmla="*/ 0 w 1455994"/>
                <a:gd name="connsiteY2" fmla="*/ 3657600 h 3657600"/>
                <a:gd name="connsiteX0" fmla="*/ 1366684 w 1455994"/>
                <a:gd name="connsiteY0" fmla="*/ 0 h 3657600"/>
                <a:gd name="connsiteX1" fmla="*/ 1119528 w 1455994"/>
                <a:gd name="connsiteY1" fmla="*/ 1828800 h 3657600"/>
                <a:gd name="connsiteX2" fmla="*/ 0 w 1455994"/>
                <a:gd name="connsiteY2" fmla="*/ 3657600 h 3657600"/>
                <a:gd name="connsiteX0" fmla="*/ 1451539 w 1540849"/>
                <a:gd name="connsiteY0" fmla="*/ 0 h 3657600"/>
                <a:gd name="connsiteX1" fmla="*/ 1119528 w 1540849"/>
                <a:gd name="connsiteY1" fmla="*/ 1828800 h 3657600"/>
                <a:gd name="connsiteX2" fmla="*/ 0 w 1540849"/>
                <a:gd name="connsiteY2" fmla="*/ 3657600 h 3657600"/>
                <a:gd name="connsiteX0" fmla="*/ 1451539 w 1451539"/>
                <a:gd name="connsiteY0" fmla="*/ 0 h 3657600"/>
                <a:gd name="connsiteX1" fmla="*/ 1119528 w 1451539"/>
                <a:gd name="connsiteY1" fmla="*/ 1828800 h 3657600"/>
                <a:gd name="connsiteX2" fmla="*/ 0 w 1451539"/>
                <a:gd name="connsiteY2" fmla="*/ 3657600 h 3657600"/>
                <a:gd name="connsiteX0" fmla="*/ 1451539 w 1451539"/>
                <a:gd name="connsiteY0" fmla="*/ 0 h 3657600"/>
                <a:gd name="connsiteX1" fmla="*/ 1119528 w 1451539"/>
                <a:gd name="connsiteY1" fmla="*/ 1828800 h 3657600"/>
                <a:gd name="connsiteX2" fmla="*/ 0 w 1451539"/>
                <a:gd name="connsiteY2" fmla="*/ 3657600 h 3657600"/>
                <a:gd name="connsiteX0" fmla="*/ 1451539 w 1451539"/>
                <a:gd name="connsiteY0" fmla="*/ 0 h 3657600"/>
                <a:gd name="connsiteX1" fmla="*/ 1119528 w 1451539"/>
                <a:gd name="connsiteY1" fmla="*/ 1828800 h 3657600"/>
                <a:gd name="connsiteX2" fmla="*/ 0 w 1451539"/>
                <a:gd name="connsiteY2" fmla="*/ 3657600 h 3657600"/>
                <a:gd name="connsiteX0" fmla="*/ 1451539 w 1451539"/>
                <a:gd name="connsiteY0" fmla="*/ 0 h 3657600"/>
                <a:gd name="connsiteX1" fmla="*/ 1119528 w 1451539"/>
                <a:gd name="connsiteY1" fmla="*/ 1828800 h 3657600"/>
                <a:gd name="connsiteX2" fmla="*/ 0 w 1451539"/>
                <a:gd name="connsiteY2" fmla="*/ 3657600 h 3657600"/>
                <a:gd name="connsiteX0" fmla="*/ 1451539 w 1451539"/>
                <a:gd name="connsiteY0" fmla="*/ 0 h 3657600"/>
                <a:gd name="connsiteX1" fmla="*/ 1119528 w 1451539"/>
                <a:gd name="connsiteY1" fmla="*/ 1828800 h 3657600"/>
                <a:gd name="connsiteX2" fmla="*/ 0 w 1451539"/>
                <a:gd name="connsiteY2" fmla="*/ 3657600 h 3657600"/>
                <a:gd name="connsiteX0" fmla="*/ 1451539 w 1451539"/>
                <a:gd name="connsiteY0" fmla="*/ 0 h 3657600"/>
                <a:gd name="connsiteX1" fmla="*/ 1119528 w 1451539"/>
                <a:gd name="connsiteY1" fmla="*/ 1828800 h 3657600"/>
                <a:gd name="connsiteX2" fmla="*/ 0 w 1451539"/>
                <a:gd name="connsiteY2" fmla="*/ 3657600 h 3657600"/>
                <a:gd name="connsiteX0" fmla="*/ 1451539 w 1451539"/>
                <a:gd name="connsiteY0" fmla="*/ 0 h 3657600"/>
                <a:gd name="connsiteX1" fmla="*/ 1119528 w 1451539"/>
                <a:gd name="connsiteY1" fmla="*/ 1828800 h 3657600"/>
                <a:gd name="connsiteX2" fmla="*/ 910777 w 1451539"/>
                <a:gd name="connsiteY2" fmla="*/ 2559009 h 3657600"/>
                <a:gd name="connsiteX3" fmla="*/ 0 w 1451539"/>
                <a:gd name="connsiteY3" fmla="*/ 3657600 h 3657600"/>
                <a:gd name="connsiteX0" fmla="*/ 1451539 w 1451539"/>
                <a:gd name="connsiteY0" fmla="*/ 0 h 3657600"/>
                <a:gd name="connsiteX1" fmla="*/ 1006388 w 1451539"/>
                <a:gd name="connsiteY1" fmla="*/ 2106725 h 3657600"/>
                <a:gd name="connsiteX2" fmla="*/ 910777 w 1451539"/>
                <a:gd name="connsiteY2" fmla="*/ 2559009 h 3657600"/>
                <a:gd name="connsiteX3" fmla="*/ 0 w 1451539"/>
                <a:gd name="connsiteY3" fmla="*/ 3657600 h 3657600"/>
                <a:gd name="connsiteX0" fmla="*/ 1451539 w 1451539"/>
                <a:gd name="connsiteY0" fmla="*/ 0 h 3657600"/>
                <a:gd name="connsiteX1" fmla="*/ 1006388 w 1451539"/>
                <a:gd name="connsiteY1" fmla="*/ 2106725 h 3657600"/>
                <a:gd name="connsiteX2" fmla="*/ 0 w 1451539"/>
                <a:gd name="connsiteY2" fmla="*/ 3657600 h 3657600"/>
                <a:gd name="connsiteX0" fmla="*/ 1451539 w 1451539"/>
                <a:gd name="connsiteY0" fmla="*/ 0 h 3657600"/>
                <a:gd name="connsiteX1" fmla="*/ 1006388 w 1451539"/>
                <a:gd name="connsiteY1" fmla="*/ 2106725 h 3657600"/>
                <a:gd name="connsiteX2" fmla="*/ 0 w 1451539"/>
                <a:gd name="connsiteY2" fmla="*/ 3657600 h 3657600"/>
                <a:gd name="connsiteX0" fmla="*/ 1451539 w 1451539"/>
                <a:gd name="connsiteY0" fmla="*/ 0 h 3657600"/>
                <a:gd name="connsiteX1" fmla="*/ 1006388 w 1451539"/>
                <a:gd name="connsiteY1" fmla="*/ 2106725 h 3657600"/>
                <a:gd name="connsiteX2" fmla="*/ 1137058 w 1451539"/>
                <a:gd name="connsiteY2" fmla="*/ 2454132 h 3657600"/>
                <a:gd name="connsiteX3" fmla="*/ 0 w 1451539"/>
                <a:gd name="connsiteY3" fmla="*/ 3657600 h 3657600"/>
                <a:gd name="connsiteX0" fmla="*/ 1451539 w 1451539"/>
                <a:gd name="connsiteY0" fmla="*/ 0 h 3657600"/>
                <a:gd name="connsiteX1" fmla="*/ 1006388 w 1451539"/>
                <a:gd name="connsiteY1" fmla="*/ 2106725 h 3657600"/>
                <a:gd name="connsiteX2" fmla="*/ 1289796 w 1451539"/>
                <a:gd name="connsiteY2" fmla="*/ 1945476 h 3657600"/>
                <a:gd name="connsiteX3" fmla="*/ 1137058 w 1451539"/>
                <a:gd name="connsiteY3" fmla="*/ 2454132 h 3657600"/>
                <a:gd name="connsiteX4" fmla="*/ 0 w 1451539"/>
                <a:gd name="connsiteY4" fmla="*/ 3657600 h 3657600"/>
                <a:gd name="connsiteX0" fmla="*/ 1451539 w 1451539"/>
                <a:gd name="connsiteY0" fmla="*/ 0 h 3657600"/>
                <a:gd name="connsiteX1" fmla="*/ 1091243 w 1451539"/>
                <a:gd name="connsiteY1" fmla="*/ 1839288 h 3657600"/>
                <a:gd name="connsiteX2" fmla="*/ 1289796 w 1451539"/>
                <a:gd name="connsiteY2" fmla="*/ 1945476 h 3657600"/>
                <a:gd name="connsiteX3" fmla="*/ 1137058 w 1451539"/>
                <a:gd name="connsiteY3" fmla="*/ 2454132 h 3657600"/>
                <a:gd name="connsiteX4" fmla="*/ 0 w 1451539"/>
                <a:gd name="connsiteY4" fmla="*/ 3657600 h 3657600"/>
                <a:gd name="connsiteX0" fmla="*/ 1451539 w 1451539"/>
                <a:gd name="connsiteY0" fmla="*/ 0 h 3657600"/>
                <a:gd name="connsiteX1" fmla="*/ 1091243 w 1451539"/>
                <a:gd name="connsiteY1" fmla="*/ 1839288 h 3657600"/>
                <a:gd name="connsiteX2" fmla="*/ 1289796 w 1451539"/>
                <a:gd name="connsiteY2" fmla="*/ 1945476 h 3657600"/>
                <a:gd name="connsiteX3" fmla="*/ 1137058 w 1451539"/>
                <a:gd name="connsiteY3" fmla="*/ 2454132 h 3657600"/>
                <a:gd name="connsiteX4" fmla="*/ 0 w 1451539"/>
                <a:gd name="connsiteY4" fmla="*/ 3657600 h 3657600"/>
                <a:gd name="connsiteX0" fmla="*/ 1451539 w 1451539"/>
                <a:gd name="connsiteY0" fmla="*/ 0 h 3657600"/>
                <a:gd name="connsiteX1" fmla="*/ 1091243 w 1451539"/>
                <a:gd name="connsiteY1" fmla="*/ 1839288 h 3657600"/>
                <a:gd name="connsiteX2" fmla="*/ 1289796 w 1451539"/>
                <a:gd name="connsiteY2" fmla="*/ 1945476 h 3657600"/>
                <a:gd name="connsiteX3" fmla="*/ 1137058 w 1451539"/>
                <a:gd name="connsiteY3" fmla="*/ 2454132 h 3657600"/>
                <a:gd name="connsiteX4" fmla="*/ 0 w 1451539"/>
                <a:gd name="connsiteY4" fmla="*/ 3657600 h 3657600"/>
                <a:gd name="connsiteX0" fmla="*/ 1451539 w 1451539"/>
                <a:gd name="connsiteY0" fmla="*/ 0 h 3657600"/>
                <a:gd name="connsiteX1" fmla="*/ 1091243 w 1451539"/>
                <a:gd name="connsiteY1" fmla="*/ 1839288 h 3657600"/>
                <a:gd name="connsiteX2" fmla="*/ 944720 w 1451539"/>
                <a:gd name="connsiteY2" fmla="*/ 2024134 h 3657600"/>
                <a:gd name="connsiteX3" fmla="*/ 1289796 w 1451539"/>
                <a:gd name="connsiteY3" fmla="*/ 1945476 h 3657600"/>
                <a:gd name="connsiteX4" fmla="*/ 1137058 w 1451539"/>
                <a:gd name="connsiteY4" fmla="*/ 2454132 h 3657600"/>
                <a:gd name="connsiteX5" fmla="*/ 0 w 1451539"/>
                <a:gd name="connsiteY5" fmla="*/ 3657600 h 3657600"/>
                <a:gd name="connsiteX0" fmla="*/ 1451539 w 1451539"/>
                <a:gd name="connsiteY0" fmla="*/ 0 h 3657600"/>
                <a:gd name="connsiteX1" fmla="*/ 1135085 w 1451539"/>
                <a:gd name="connsiteY1" fmla="*/ 1839288 h 3657600"/>
                <a:gd name="connsiteX2" fmla="*/ 944720 w 1451539"/>
                <a:gd name="connsiteY2" fmla="*/ 2024134 h 3657600"/>
                <a:gd name="connsiteX3" fmla="*/ 1289796 w 1451539"/>
                <a:gd name="connsiteY3" fmla="*/ 1945476 h 3657600"/>
                <a:gd name="connsiteX4" fmla="*/ 1137058 w 1451539"/>
                <a:gd name="connsiteY4" fmla="*/ 2454132 h 3657600"/>
                <a:gd name="connsiteX5" fmla="*/ 0 w 1451539"/>
                <a:gd name="connsiteY5" fmla="*/ 3657600 h 3657600"/>
                <a:gd name="connsiteX0" fmla="*/ 1451539 w 1670885"/>
                <a:gd name="connsiteY0" fmla="*/ 0 h 3657600"/>
                <a:gd name="connsiteX1" fmla="*/ 1440563 w 1670885"/>
                <a:gd name="connsiteY1" fmla="*/ 1839288 h 3657600"/>
                <a:gd name="connsiteX2" fmla="*/ 944720 w 1670885"/>
                <a:gd name="connsiteY2" fmla="*/ 2024134 h 3657600"/>
                <a:gd name="connsiteX3" fmla="*/ 1289796 w 1670885"/>
                <a:gd name="connsiteY3" fmla="*/ 1945476 h 3657600"/>
                <a:gd name="connsiteX4" fmla="*/ 1137058 w 1670885"/>
                <a:gd name="connsiteY4" fmla="*/ 2454132 h 3657600"/>
                <a:gd name="connsiteX5" fmla="*/ 0 w 1670885"/>
                <a:gd name="connsiteY5" fmla="*/ 3657600 h 3657600"/>
                <a:gd name="connsiteX0" fmla="*/ 1451539 w 1451539"/>
                <a:gd name="connsiteY0" fmla="*/ 0 h 3657600"/>
                <a:gd name="connsiteX1" fmla="*/ 1112457 w 1451539"/>
                <a:gd name="connsiteY1" fmla="*/ 1839288 h 3657600"/>
                <a:gd name="connsiteX2" fmla="*/ 944720 w 1451539"/>
                <a:gd name="connsiteY2" fmla="*/ 2024134 h 3657600"/>
                <a:gd name="connsiteX3" fmla="*/ 1289796 w 1451539"/>
                <a:gd name="connsiteY3" fmla="*/ 1945476 h 3657600"/>
                <a:gd name="connsiteX4" fmla="*/ 1137058 w 1451539"/>
                <a:gd name="connsiteY4" fmla="*/ 2454132 h 3657600"/>
                <a:gd name="connsiteX5" fmla="*/ 0 w 1451539"/>
                <a:gd name="connsiteY5" fmla="*/ 3657600 h 3657600"/>
                <a:gd name="connsiteX0" fmla="*/ 1451539 w 1451539"/>
                <a:gd name="connsiteY0" fmla="*/ 0 h 3657600"/>
                <a:gd name="connsiteX1" fmla="*/ 1112457 w 1451539"/>
                <a:gd name="connsiteY1" fmla="*/ 1839288 h 3657600"/>
                <a:gd name="connsiteX2" fmla="*/ 1289796 w 1451539"/>
                <a:gd name="connsiteY2" fmla="*/ 1945476 h 3657600"/>
                <a:gd name="connsiteX3" fmla="*/ 1137058 w 1451539"/>
                <a:gd name="connsiteY3" fmla="*/ 2454132 h 3657600"/>
                <a:gd name="connsiteX4" fmla="*/ 0 w 1451539"/>
                <a:gd name="connsiteY4" fmla="*/ 3657600 h 3657600"/>
                <a:gd name="connsiteX0" fmla="*/ 1451539 w 1451539"/>
                <a:gd name="connsiteY0" fmla="*/ 0 h 3657600"/>
                <a:gd name="connsiteX1" fmla="*/ 1112457 w 1451539"/>
                <a:gd name="connsiteY1" fmla="*/ 1839288 h 3657600"/>
                <a:gd name="connsiteX2" fmla="*/ 1289796 w 1451539"/>
                <a:gd name="connsiteY2" fmla="*/ 1945476 h 3657600"/>
                <a:gd name="connsiteX3" fmla="*/ 1284139 w 1451539"/>
                <a:gd name="connsiteY3" fmla="*/ 1950720 h 3657600"/>
                <a:gd name="connsiteX4" fmla="*/ 1137058 w 1451539"/>
                <a:gd name="connsiteY4" fmla="*/ 2454132 h 3657600"/>
                <a:gd name="connsiteX5" fmla="*/ 0 w 1451539"/>
                <a:gd name="connsiteY5" fmla="*/ 3657600 h 3657600"/>
                <a:gd name="connsiteX0" fmla="*/ 1451539 w 1451539"/>
                <a:gd name="connsiteY0" fmla="*/ 0 h 3657600"/>
                <a:gd name="connsiteX1" fmla="*/ 1112457 w 1451539"/>
                <a:gd name="connsiteY1" fmla="*/ 1839288 h 3657600"/>
                <a:gd name="connsiteX2" fmla="*/ 1289796 w 1451539"/>
                <a:gd name="connsiteY2" fmla="*/ 1945476 h 3657600"/>
                <a:gd name="connsiteX3" fmla="*/ 1137058 w 1451539"/>
                <a:gd name="connsiteY3" fmla="*/ 2454132 h 3657600"/>
                <a:gd name="connsiteX4" fmla="*/ 0 w 1451539"/>
                <a:gd name="connsiteY4" fmla="*/ 3657600 h 3657600"/>
                <a:gd name="connsiteX0" fmla="*/ 1451539 w 1451539"/>
                <a:gd name="connsiteY0" fmla="*/ 0 h 3657600"/>
                <a:gd name="connsiteX1" fmla="*/ 1112457 w 1451539"/>
                <a:gd name="connsiteY1" fmla="*/ 1839288 h 3657600"/>
                <a:gd name="connsiteX2" fmla="*/ 1137058 w 1451539"/>
                <a:gd name="connsiteY2" fmla="*/ 2454132 h 3657600"/>
                <a:gd name="connsiteX3" fmla="*/ 0 w 1451539"/>
                <a:gd name="connsiteY3" fmla="*/ 3657600 h 3657600"/>
                <a:gd name="connsiteX0" fmla="*/ 1451539 w 1451539"/>
                <a:gd name="connsiteY0" fmla="*/ 0 h 3657600"/>
                <a:gd name="connsiteX1" fmla="*/ 1112457 w 1451539"/>
                <a:gd name="connsiteY1" fmla="*/ 1839288 h 3657600"/>
                <a:gd name="connsiteX2" fmla="*/ 0 w 1451539"/>
                <a:gd name="connsiteY2" fmla="*/ 3657600 h 3657600"/>
                <a:gd name="connsiteX0" fmla="*/ 1451539 w 1451539"/>
                <a:gd name="connsiteY0" fmla="*/ 0 h 3657600"/>
                <a:gd name="connsiteX1" fmla="*/ 1112457 w 1451539"/>
                <a:gd name="connsiteY1" fmla="*/ 1839288 h 3657600"/>
                <a:gd name="connsiteX2" fmla="*/ 0 w 1451539"/>
                <a:gd name="connsiteY2" fmla="*/ 3657600 h 36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51539" h="3657600">
                  <a:moveTo>
                    <a:pt x="1451539" y="0"/>
                  </a:moveTo>
                  <a:cubicBezTo>
                    <a:pt x="1450337" y="625331"/>
                    <a:pt x="1342779" y="1215851"/>
                    <a:pt x="1112457" y="1839288"/>
                  </a:cubicBezTo>
                  <a:cubicBezTo>
                    <a:pt x="870534" y="2448888"/>
                    <a:pt x="633410" y="2916958"/>
                    <a:pt x="0" y="3657600"/>
                  </a:cubicBezTo>
                </a:path>
              </a:pathLst>
            </a:cu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accent4"/>
                </a:solidFill>
              </a:endParaRPr>
            </a:p>
          </p:txBody>
        </p:sp>
      </p:grpSp>
      <p:pic>
        <p:nvPicPr>
          <p:cNvPr id="7" name="Picture 2" descr="C:\Documents and Settings\vboydo\My Documents\0 val work\1 WSU signature identities\PullmanTLSigsWindows\face to face - matted gifs to use\wsuTLSig4cW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791200"/>
            <a:ext cx="180816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white">
          <a:xfrm>
            <a:off x="501261" y="2816267"/>
            <a:ext cx="8141479" cy="480131"/>
          </a:xfrm>
          <a:noFill/>
          <a:ln w="9525">
            <a:noFill/>
            <a:miter lim="800000"/>
            <a:headEnd/>
            <a:tailEnd/>
          </a:ln>
        </p:spPr>
        <p:txBody>
          <a:bodyPr anchorCtr="0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800" b="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90719" y="3683387"/>
            <a:ext cx="8162563" cy="430887"/>
          </a:xfrm>
        </p:spPr>
        <p:txBody>
          <a:bodyPr rIns="0" anchorCtr="0"/>
          <a:lstStyle>
            <a:lvl1pPr marL="0" indent="0" algn="l">
              <a:buFont typeface="Arial" pitchFamily="34" charset="0"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64300"/>
            <a:ext cx="1550988" cy="393700"/>
          </a:xfrm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573213" y="6464300"/>
            <a:ext cx="6451600" cy="3937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9275" y="6464300"/>
            <a:ext cx="974725" cy="393700"/>
          </a:xfrm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8184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1981200"/>
            <a:ext cx="56007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260" y="2667001"/>
            <a:ext cx="4832092" cy="1851025"/>
          </a:xfrm>
        </p:spPr>
        <p:txBody>
          <a:bodyPr vert="eaVert"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163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4441" y="1981200"/>
            <a:ext cx="1348061" cy="251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45320" y="1981200"/>
            <a:ext cx="2774606" cy="2514600"/>
          </a:xfrm>
        </p:spPr>
        <p:txBody>
          <a:bodyPr vert="eaVert"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7748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981E32"/>
            </a:gs>
            <a:gs pos="39999">
              <a:srgbClr val="981E32"/>
            </a:gs>
            <a:gs pos="100000">
              <a:srgbClr val="4B051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6705600"/>
            <a:ext cx="9144000" cy="152400"/>
            <a:chOff x="0" y="6705600"/>
            <a:chExt cx="9144000" cy="152400"/>
          </a:xfrm>
        </p:grpSpPr>
        <p:sp>
          <p:nvSpPr>
            <p:cNvPr id="5" name="Rectangle 4"/>
            <p:cNvSpPr/>
            <p:nvPr userDrawn="1"/>
          </p:nvSpPr>
          <p:spPr bwMode="auto">
            <a:xfrm>
              <a:off x="0" y="6705600"/>
              <a:ext cx="30480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 userDrawn="1"/>
          </p:nvSpPr>
          <p:spPr bwMode="auto">
            <a:xfrm>
              <a:off x="3048000" y="6705600"/>
              <a:ext cx="3048000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>
              <a:off x="6096000" y="6705600"/>
              <a:ext cx="3048000" cy="15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8" name="Picture 18" descr="wsuTLSigRvs-20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873500" y="5943600"/>
            <a:ext cx="1397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black">
          <a:xfrm>
            <a:off x="501261" y="3337388"/>
            <a:ext cx="8141479" cy="480131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800" b="1" dirty="0">
                <a:solidFill>
                  <a:schemeClr val="tx1"/>
                </a:solidFill>
                <a:effectLst/>
                <a:latin typeface="Lucida Sans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90719" y="3939050"/>
            <a:ext cx="8162563" cy="430887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tx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64300"/>
            <a:ext cx="1550988" cy="393700"/>
          </a:xfrm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1573213" y="6464300"/>
            <a:ext cx="6451600" cy="3937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9275" y="6464300"/>
            <a:ext cx="974725" cy="393700"/>
          </a:xfrm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7432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914" y="903116"/>
            <a:ext cx="7772400" cy="480131"/>
          </a:xfrm>
        </p:spPr>
        <p:txBody>
          <a:bodyPr/>
          <a:lstStyle>
            <a:lvl1pPr>
              <a:defRPr sz="2800">
                <a:latin typeface="Lucida San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914" y="1543943"/>
            <a:ext cx="7772400" cy="1954894"/>
          </a:xfrm>
        </p:spPr>
        <p:txBody>
          <a:bodyPr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6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2400"/>
            </a:lvl2pPr>
            <a:lvl3pPr marL="688975" indent="-179388">
              <a:spcBef>
                <a:spcPts val="400"/>
              </a:spcBef>
              <a:buSzPct val="100000"/>
              <a:buFont typeface="Lucida Sans" pitchFamily="34" charset="0"/>
              <a:buChar char="–"/>
              <a:defRPr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6457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vboydo\My Documents\0 val work\1 WSU signature identities\PullmanTLSigsWindows\face to face - matted gifs to use\wsuTLSig4cW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6030913"/>
            <a:ext cx="13763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18842" y="1993614"/>
            <a:ext cx="5070298" cy="892552"/>
          </a:xfrm>
        </p:spPr>
        <p:txBody>
          <a:bodyPr anchorCtr="0"/>
          <a:lstStyle>
            <a:lvl1pPr algn="l">
              <a:lnSpc>
                <a:spcPct val="100000"/>
              </a:lnSpc>
              <a:defRPr sz="2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18842" y="2978475"/>
            <a:ext cx="5070298" cy="430887"/>
          </a:xfrm>
        </p:spPr>
        <p:txBody>
          <a:bodyPr rIns="0" anchorCtr="0"/>
          <a:lstStyle>
            <a:lvl1pPr marL="0" indent="0" algn="l">
              <a:buFontTx/>
              <a:buNone/>
              <a:defRPr sz="2200" b="0">
                <a:solidFill>
                  <a:schemeClr val="bg2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8763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969592"/>
            <a:ext cx="56007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686" y="1813811"/>
            <a:ext cx="4002321" cy="2355004"/>
          </a:xfrm>
        </p:spPr>
        <p:txBody>
          <a:bodyPr/>
          <a:lstStyle>
            <a:lvl1pPr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406" y="1813811"/>
            <a:ext cx="3969948" cy="2355004"/>
          </a:xfrm>
        </p:spPr>
        <p:txBody>
          <a:bodyPr/>
          <a:lstStyle>
            <a:lvl1pPr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4613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8013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2355004"/>
          </a:xfr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2355004"/>
          </a:xfr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7359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1981200"/>
            <a:ext cx="56007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2256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0551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2355004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509588" indent="-165100"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64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914" y="903116"/>
            <a:ext cx="7772400" cy="480131"/>
          </a:xfrm>
        </p:spPr>
        <p:txBody>
          <a:bodyPr/>
          <a:lstStyle>
            <a:lvl1pPr>
              <a:defRPr sz="2800">
                <a:latin typeface="Lucida San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914" y="1543943"/>
            <a:ext cx="7772400" cy="1954894"/>
          </a:xfrm>
        </p:spPr>
        <p:txBody>
          <a:bodyPr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6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2400"/>
            </a:lvl2pPr>
            <a:lvl3pPr marL="688975" indent="-179388">
              <a:spcBef>
                <a:spcPts val="400"/>
              </a:spcBef>
              <a:buSzPct val="100000"/>
              <a:buFont typeface="Lucida Sans" pitchFamily="34" charset="0"/>
              <a:buChar char="–"/>
              <a:defRPr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8920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8934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1981200"/>
            <a:ext cx="56007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260" y="2667001"/>
            <a:ext cx="4832092" cy="1851025"/>
          </a:xfrm>
        </p:spPr>
        <p:txBody>
          <a:bodyPr vert="eaVert"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9533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4441" y="1981200"/>
            <a:ext cx="1348061" cy="251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45320" y="1981200"/>
            <a:ext cx="2774606" cy="2514600"/>
          </a:xfrm>
        </p:spPr>
        <p:txBody>
          <a:bodyPr vert="eaVert"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4434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981E32"/>
            </a:gs>
            <a:gs pos="39999">
              <a:srgbClr val="981E32"/>
            </a:gs>
            <a:gs pos="100000">
              <a:srgbClr val="4B051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6705600"/>
            <a:ext cx="9144000" cy="152400"/>
            <a:chOff x="0" y="6705600"/>
            <a:chExt cx="9144000" cy="152400"/>
          </a:xfrm>
        </p:grpSpPr>
        <p:sp>
          <p:nvSpPr>
            <p:cNvPr id="5" name="Rectangle 4"/>
            <p:cNvSpPr/>
            <p:nvPr userDrawn="1"/>
          </p:nvSpPr>
          <p:spPr bwMode="auto">
            <a:xfrm>
              <a:off x="0" y="6705600"/>
              <a:ext cx="30480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 userDrawn="1"/>
          </p:nvSpPr>
          <p:spPr bwMode="auto">
            <a:xfrm>
              <a:off x="3048000" y="6705600"/>
              <a:ext cx="3048000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>
              <a:off x="6096000" y="6705600"/>
              <a:ext cx="3048000" cy="15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8" name="Picture 18" descr="wsuTLSigRvs-20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873500" y="5943600"/>
            <a:ext cx="1397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black">
          <a:xfrm>
            <a:off x="501261" y="3337388"/>
            <a:ext cx="8141479" cy="480131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800" b="1" dirty="0">
                <a:solidFill>
                  <a:schemeClr val="tx1"/>
                </a:solidFill>
                <a:effectLst/>
                <a:latin typeface="Lucida Sans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90719" y="3939050"/>
            <a:ext cx="8162563" cy="430887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tx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64300"/>
            <a:ext cx="1550988" cy="393700"/>
          </a:xfrm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1573213" y="6464300"/>
            <a:ext cx="6451600" cy="3937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9275" y="6464300"/>
            <a:ext cx="974725" cy="393700"/>
          </a:xfrm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4919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914" y="903116"/>
            <a:ext cx="7772400" cy="480131"/>
          </a:xfrm>
        </p:spPr>
        <p:txBody>
          <a:bodyPr/>
          <a:lstStyle>
            <a:lvl1pPr>
              <a:defRPr sz="2800">
                <a:latin typeface="Lucida San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914" y="1543943"/>
            <a:ext cx="7772400" cy="1954894"/>
          </a:xfrm>
        </p:spPr>
        <p:txBody>
          <a:bodyPr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6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2400"/>
            </a:lvl2pPr>
            <a:lvl3pPr marL="688975" indent="-179388">
              <a:spcBef>
                <a:spcPts val="400"/>
              </a:spcBef>
              <a:buSzPct val="100000"/>
              <a:buFont typeface="Lucida Sans" pitchFamily="34" charset="0"/>
              <a:buChar char="–"/>
              <a:defRPr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0356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vboydo\My Documents\0 val work\1 WSU signature identities\PullmanTLSigsWindows\face to face - matted gifs to use\wsuTLSig4cW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6030913"/>
            <a:ext cx="13763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18842" y="1993614"/>
            <a:ext cx="5070298" cy="892552"/>
          </a:xfrm>
        </p:spPr>
        <p:txBody>
          <a:bodyPr anchorCtr="0"/>
          <a:lstStyle>
            <a:lvl1pPr algn="l">
              <a:lnSpc>
                <a:spcPct val="100000"/>
              </a:lnSpc>
              <a:defRPr sz="2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18842" y="2978475"/>
            <a:ext cx="5070298" cy="430887"/>
          </a:xfrm>
        </p:spPr>
        <p:txBody>
          <a:bodyPr rIns="0" anchorCtr="0"/>
          <a:lstStyle>
            <a:lvl1pPr marL="0" indent="0" algn="l">
              <a:buFontTx/>
              <a:buNone/>
              <a:defRPr sz="2200" b="0">
                <a:solidFill>
                  <a:schemeClr val="bg2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2476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969592"/>
            <a:ext cx="56007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686" y="1813811"/>
            <a:ext cx="4002321" cy="2355004"/>
          </a:xfrm>
        </p:spPr>
        <p:txBody>
          <a:bodyPr/>
          <a:lstStyle>
            <a:lvl1pPr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406" y="1813811"/>
            <a:ext cx="3969948" cy="2355004"/>
          </a:xfrm>
        </p:spPr>
        <p:txBody>
          <a:bodyPr/>
          <a:lstStyle>
            <a:lvl1pPr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0487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8013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2355004"/>
          </a:xfr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2355004"/>
          </a:xfr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573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1981200"/>
            <a:ext cx="56007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2625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6864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wsuTLSigRvs-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334250" y="6116638"/>
            <a:ext cx="15636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144054" y="1993614"/>
            <a:ext cx="5070298" cy="584775"/>
          </a:xfrm>
        </p:spPr>
        <p:txBody>
          <a:bodyPr anchorCtr="0"/>
          <a:lstStyle>
            <a:lvl1pPr algn="l">
              <a:lnSpc>
                <a:spcPct val="100000"/>
              </a:lnSpc>
              <a:defRPr sz="320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144054" y="2978475"/>
            <a:ext cx="5070298" cy="430887"/>
          </a:xfrm>
        </p:spPr>
        <p:txBody>
          <a:bodyPr rIns="0" anchorCtr="0"/>
          <a:lstStyle>
            <a:lvl1pPr marL="0" indent="0" algn="l">
              <a:buFontTx/>
              <a:buNone/>
              <a:defRPr sz="2200" b="0">
                <a:solidFill>
                  <a:schemeClr val="tx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3308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2355004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509588" indent="-165100"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00348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69901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1981200"/>
            <a:ext cx="56007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260" y="2667001"/>
            <a:ext cx="4832092" cy="1851025"/>
          </a:xfrm>
        </p:spPr>
        <p:txBody>
          <a:bodyPr vert="eaVert"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99166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4441" y="1981200"/>
            <a:ext cx="1348061" cy="251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45320" y="1981200"/>
            <a:ext cx="2774606" cy="2514600"/>
          </a:xfrm>
        </p:spPr>
        <p:txBody>
          <a:bodyPr vert="eaVert"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0047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60338" y="171450"/>
            <a:ext cx="8626475" cy="6219825"/>
            <a:chOff x="228600" y="152400"/>
            <a:chExt cx="8626475" cy="6219825"/>
          </a:xfrm>
        </p:grpSpPr>
        <p:sp>
          <p:nvSpPr>
            <p:cNvPr id="5" name="Rounded Rectangle 4"/>
            <p:cNvSpPr/>
            <p:nvPr userDrawn="1"/>
          </p:nvSpPr>
          <p:spPr bwMode="ltGray">
            <a:xfrm>
              <a:off x="228600" y="152400"/>
              <a:ext cx="8626475" cy="6219825"/>
            </a:xfrm>
            <a:prstGeom prst="roundRect">
              <a:avLst/>
            </a:prstGeom>
            <a:gradFill flip="none" rotWithShape="1">
              <a:gsLst>
                <a:gs pos="17000">
                  <a:schemeClr val="accent2">
                    <a:lumMod val="20000"/>
                    <a:lumOff val="80000"/>
                  </a:schemeClr>
                </a:gs>
                <a:gs pos="37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ounded Rectangle 5"/>
            <p:cNvSpPr/>
            <p:nvPr userDrawn="1"/>
          </p:nvSpPr>
          <p:spPr bwMode="white">
            <a:xfrm>
              <a:off x="268287" y="180975"/>
              <a:ext cx="8547100" cy="6162675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0" y="6705600"/>
            <a:ext cx="9144000" cy="152400"/>
            <a:chOff x="-1" y="6705600"/>
            <a:chExt cx="9144001" cy="152400"/>
          </a:xfrm>
        </p:grpSpPr>
        <p:sp>
          <p:nvSpPr>
            <p:cNvPr id="8" name="Rectangle 7"/>
            <p:cNvSpPr/>
            <p:nvPr userDrawn="1"/>
          </p:nvSpPr>
          <p:spPr bwMode="ltGray">
            <a:xfrm>
              <a:off x="-1" y="6705600"/>
              <a:ext cx="4611689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 bwMode="ltGray">
            <a:xfrm>
              <a:off x="4572000" y="6705600"/>
              <a:ext cx="3116263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 bwMode="ltGray">
            <a:xfrm>
              <a:off x="7620000" y="6705600"/>
              <a:ext cx="15240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11" name="Picture 15" descr="wsuTLSig4cW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5943600"/>
            <a:ext cx="14874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black">
          <a:xfrm>
            <a:off x="591722" y="950495"/>
            <a:ext cx="8141479" cy="480131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800" b="1" dirty="0">
                <a:solidFill>
                  <a:schemeClr val="accent1"/>
                </a:solidFill>
                <a:latin typeface="Lucida Sans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585627" y="1638705"/>
            <a:ext cx="8162563" cy="430887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bg2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9213" y="6464300"/>
            <a:ext cx="1550987" cy="393700"/>
          </a:xfrm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1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1631950" y="6464300"/>
            <a:ext cx="6451600" cy="393700"/>
          </a:xfrm>
        </p:spPr>
        <p:txBody>
          <a:bodyPr/>
          <a:lstStyle>
            <a:lvl1pPr>
              <a:defRPr dirty="0"/>
            </a:lvl1pPr>
          </a:lstStyle>
          <a:p>
            <a:endParaRPr lang="en-US"/>
          </a:p>
        </p:txBody>
      </p:sp>
      <p:sp>
        <p:nvSpPr>
          <p:cNvPr id="1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9275" y="6464300"/>
            <a:ext cx="974725" cy="393700"/>
          </a:xfrm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7596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914" y="903116"/>
            <a:ext cx="7772400" cy="480131"/>
          </a:xfrm>
        </p:spPr>
        <p:txBody>
          <a:bodyPr/>
          <a:lstStyle>
            <a:lvl1pPr>
              <a:defRPr sz="2800">
                <a:latin typeface="Lucida San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914" y="1543943"/>
            <a:ext cx="7772400" cy="1954894"/>
          </a:xfrm>
        </p:spPr>
        <p:txBody>
          <a:bodyPr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6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2400"/>
            </a:lvl2pPr>
            <a:lvl3pPr marL="688975" indent="-179388">
              <a:spcBef>
                <a:spcPts val="400"/>
              </a:spcBef>
              <a:buSzPct val="100000"/>
              <a:buFont typeface="Lucida Sans" pitchFamily="34" charset="0"/>
              <a:buChar char="–"/>
              <a:defRPr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20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01807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vboydo\My Documents\0 val work\1 WSU signature identities\PullmanTLSigsWindows\face to face - matted gifs to use\wsuTLSig4cW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6030913"/>
            <a:ext cx="13763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18842" y="1993614"/>
            <a:ext cx="5070298" cy="892552"/>
          </a:xfrm>
        </p:spPr>
        <p:txBody>
          <a:bodyPr anchorCtr="0"/>
          <a:lstStyle>
            <a:lvl1pPr algn="l">
              <a:lnSpc>
                <a:spcPct val="100000"/>
              </a:lnSpc>
              <a:defRPr sz="2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18842" y="2978475"/>
            <a:ext cx="5070298" cy="430887"/>
          </a:xfrm>
        </p:spPr>
        <p:txBody>
          <a:bodyPr rIns="0" anchorCtr="0"/>
          <a:lstStyle>
            <a:lvl1pPr marL="0" indent="0" algn="l">
              <a:buFontTx/>
              <a:buNone/>
              <a:defRPr sz="2200" b="0">
                <a:solidFill>
                  <a:schemeClr val="bg2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99891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969592"/>
            <a:ext cx="56007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686" y="1813811"/>
            <a:ext cx="4002321" cy="2355004"/>
          </a:xfrm>
        </p:spPr>
        <p:txBody>
          <a:bodyPr/>
          <a:lstStyle>
            <a:lvl1pPr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406" y="1813811"/>
            <a:ext cx="3969948" cy="2355004"/>
          </a:xfrm>
        </p:spPr>
        <p:txBody>
          <a:bodyPr/>
          <a:lstStyle>
            <a:lvl1pPr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273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8013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2355004"/>
          </a:xfr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2355004"/>
          </a:xfr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8188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1981200"/>
            <a:ext cx="56007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0985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969592"/>
            <a:ext cx="56007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686" y="1813811"/>
            <a:ext cx="4002321" cy="2355004"/>
          </a:xfrm>
        </p:spPr>
        <p:txBody>
          <a:bodyPr/>
          <a:lstStyle>
            <a:lvl1pPr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406" y="1813811"/>
            <a:ext cx="3969948" cy="2355004"/>
          </a:xfrm>
        </p:spPr>
        <p:txBody>
          <a:bodyPr/>
          <a:lstStyle>
            <a:lvl1pPr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7830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4635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2355004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509588" indent="-165100"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7481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6685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1981200"/>
            <a:ext cx="56007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260" y="2667001"/>
            <a:ext cx="4832092" cy="1851025"/>
          </a:xfrm>
        </p:spPr>
        <p:txBody>
          <a:bodyPr vert="eaVert"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9765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4441" y="1981200"/>
            <a:ext cx="1348061" cy="251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45320" y="1981200"/>
            <a:ext cx="2774606" cy="2514600"/>
          </a:xfrm>
        </p:spPr>
        <p:txBody>
          <a:bodyPr vert="eaVert"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94397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4" t="25705" r="20018" b="25449"/>
          <a:stretch>
            <a:fillRect/>
          </a:stretch>
        </p:blipFill>
        <p:spPr bwMode="auto">
          <a:xfrm>
            <a:off x="0" y="0"/>
            <a:ext cx="4857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047750"/>
            <a:ext cx="485775" cy="58102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484093" y="2122098"/>
            <a:ext cx="8659903" cy="424732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484093" y="2754909"/>
            <a:ext cx="8659904" cy="430887"/>
          </a:xfrm>
        </p:spPr>
        <p:txBody>
          <a:bodyPr rIns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bg2">
                    <a:lumMod val="50000"/>
                    <a:lumOff val="50000"/>
                  </a:schemeClr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84188" y="6381750"/>
            <a:ext cx="1550987" cy="476250"/>
          </a:xfrm>
        </p:spPr>
        <p:txBody>
          <a:bodyPr/>
          <a:lstStyle>
            <a:lvl1pPr>
              <a:defRPr sz="1000"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066925" y="6381750"/>
            <a:ext cx="6100763" cy="476250"/>
          </a:xfrm>
        </p:spPr>
        <p:txBody>
          <a:bodyPr anchorCtr="1"/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9275" y="6381750"/>
            <a:ext cx="974725" cy="476250"/>
          </a:xfrm>
        </p:spPr>
        <p:txBody>
          <a:bodyPr/>
          <a:lstStyle>
            <a:lvl1pPr>
              <a:defRPr sz="1000"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3193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778" y="734315"/>
            <a:ext cx="8652222" cy="424732"/>
          </a:xfrm>
        </p:spPr>
        <p:txBody>
          <a:bodyPr/>
          <a:lstStyle>
            <a:lvl1pPr algn="ctr">
              <a:defRPr sz="2400">
                <a:latin typeface="Lucida San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5374" y="1507920"/>
            <a:ext cx="6145030" cy="1599412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0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18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85415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91778" y="344837"/>
            <a:ext cx="8652222" cy="369332"/>
          </a:xfrm>
        </p:spPr>
        <p:txBody>
          <a:bodyPr/>
          <a:lstStyle>
            <a:lvl1pPr algn="ctr">
              <a:lnSpc>
                <a:spcPct val="100000"/>
              </a:lnSpc>
              <a:defRPr sz="18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91778" y="709196"/>
            <a:ext cx="8652222" cy="338554"/>
          </a:xfrm>
        </p:spPr>
        <p:txBody>
          <a:bodyPr rIns="0"/>
          <a:lstStyle>
            <a:lvl1pPr marL="0" indent="0" algn="ctr">
              <a:buFontTx/>
              <a:buNone/>
              <a:defRPr sz="1600" b="0">
                <a:solidFill>
                  <a:schemeClr val="bg2">
                    <a:lumMod val="50000"/>
                    <a:lumOff val="50000"/>
                  </a:schemeClr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61630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4" y="677600"/>
            <a:ext cx="8659907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5575" y="1790759"/>
            <a:ext cx="4002321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295" y="1790759"/>
            <a:ext cx="3969948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00806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2879"/>
            <a:ext cx="8686800" cy="48013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22" y="1681734"/>
            <a:ext cx="4040188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7721" y="2136455"/>
            <a:ext cx="4040188" cy="1806648"/>
          </a:xfrm>
        </p:spPr>
        <p:txBody>
          <a:bodyPr/>
          <a:lstStyle>
            <a:lvl1pPr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5547" y="1681734"/>
            <a:ext cx="4041775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5546" y="2136455"/>
            <a:ext cx="4041775" cy="1806648"/>
          </a:xfrm>
        </p:spPr>
        <p:txBody>
          <a:bodyPr/>
          <a:lstStyle>
            <a:lvl1pPr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2085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8013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2355004"/>
          </a:xfr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2355004"/>
          </a:xfr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44155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26" y="2081092"/>
            <a:ext cx="8675274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53224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17623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1851276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4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457200" indent="-165100" defTabSz="914400"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11486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23007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6801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51270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DD5AFE7-7BAD-4E0E-B3C7-2D6ED56FD2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28328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1981200"/>
            <a:ext cx="56007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4230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527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2355004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509588" indent="-165100"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0428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4542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81E32"/>
            </a:gs>
            <a:gs pos="60001">
              <a:srgbClr val="981E32"/>
            </a:gs>
            <a:gs pos="100000">
              <a:srgbClr val="C60C30"/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" name="Rectangle 9"/>
            <p:cNvSpPr/>
            <p:nvPr userDrawn="1"/>
          </p:nvSpPr>
          <p:spPr bwMode="ltGray">
            <a:xfrm>
              <a:off x="0" y="0"/>
              <a:ext cx="9144000" cy="2159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 userDrawn="1"/>
          </p:nvSpPr>
          <p:spPr bwMode="ltGray">
            <a:xfrm>
              <a:off x="6450013" y="0"/>
              <a:ext cx="2522537" cy="6858000"/>
            </a:xfrm>
            <a:custGeom>
              <a:avLst/>
              <a:gdLst>
                <a:gd name="connsiteX0" fmla="*/ 1366684 w 1545304"/>
                <a:gd name="connsiteY0" fmla="*/ 0 h 3657600"/>
                <a:gd name="connsiteX1" fmla="*/ 1317523 w 1545304"/>
                <a:gd name="connsiteY1" fmla="*/ 1828800 h 3657600"/>
                <a:gd name="connsiteX2" fmla="*/ 0 w 1545304"/>
                <a:gd name="connsiteY2" fmla="*/ 3657600 h 3657600"/>
                <a:gd name="connsiteX0" fmla="*/ 1366684 w 1455994"/>
                <a:gd name="connsiteY0" fmla="*/ 0 h 3657600"/>
                <a:gd name="connsiteX1" fmla="*/ 1119528 w 1455994"/>
                <a:gd name="connsiteY1" fmla="*/ 1828800 h 3657600"/>
                <a:gd name="connsiteX2" fmla="*/ 0 w 1455994"/>
                <a:gd name="connsiteY2" fmla="*/ 3657600 h 3657600"/>
                <a:gd name="connsiteX0" fmla="*/ 1366684 w 1455994"/>
                <a:gd name="connsiteY0" fmla="*/ 0 h 3657600"/>
                <a:gd name="connsiteX1" fmla="*/ 1119528 w 1455994"/>
                <a:gd name="connsiteY1" fmla="*/ 1828800 h 3657600"/>
                <a:gd name="connsiteX2" fmla="*/ 0 w 1455994"/>
                <a:gd name="connsiteY2" fmla="*/ 3657600 h 3657600"/>
                <a:gd name="connsiteX0" fmla="*/ 1366684 w 1455994"/>
                <a:gd name="connsiteY0" fmla="*/ 0 h 3657600"/>
                <a:gd name="connsiteX1" fmla="*/ 1119528 w 1455994"/>
                <a:gd name="connsiteY1" fmla="*/ 1828800 h 3657600"/>
                <a:gd name="connsiteX2" fmla="*/ 0 w 1455994"/>
                <a:gd name="connsiteY2" fmla="*/ 3657600 h 3657600"/>
                <a:gd name="connsiteX0" fmla="*/ 1366684 w 1455994"/>
                <a:gd name="connsiteY0" fmla="*/ 0 h 3657600"/>
                <a:gd name="connsiteX1" fmla="*/ 1119528 w 1455994"/>
                <a:gd name="connsiteY1" fmla="*/ 1828800 h 3657600"/>
                <a:gd name="connsiteX2" fmla="*/ 0 w 1455994"/>
                <a:gd name="connsiteY2" fmla="*/ 3657600 h 3657600"/>
                <a:gd name="connsiteX0" fmla="*/ 1451539 w 1540849"/>
                <a:gd name="connsiteY0" fmla="*/ 0 h 3657600"/>
                <a:gd name="connsiteX1" fmla="*/ 1119528 w 1540849"/>
                <a:gd name="connsiteY1" fmla="*/ 1828800 h 3657600"/>
                <a:gd name="connsiteX2" fmla="*/ 0 w 1540849"/>
                <a:gd name="connsiteY2" fmla="*/ 3657600 h 3657600"/>
                <a:gd name="connsiteX0" fmla="*/ 1451539 w 1451539"/>
                <a:gd name="connsiteY0" fmla="*/ 0 h 3657600"/>
                <a:gd name="connsiteX1" fmla="*/ 1119528 w 1451539"/>
                <a:gd name="connsiteY1" fmla="*/ 1828800 h 3657600"/>
                <a:gd name="connsiteX2" fmla="*/ 0 w 1451539"/>
                <a:gd name="connsiteY2" fmla="*/ 3657600 h 3657600"/>
                <a:gd name="connsiteX0" fmla="*/ 1451539 w 1451539"/>
                <a:gd name="connsiteY0" fmla="*/ 0 h 3657600"/>
                <a:gd name="connsiteX1" fmla="*/ 1119528 w 1451539"/>
                <a:gd name="connsiteY1" fmla="*/ 1828800 h 3657600"/>
                <a:gd name="connsiteX2" fmla="*/ 0 w 1451539"/>
                <a:gd name="connsiteY2" fmla="*/ 3657600 h 3657600"/>
                <a:gd name="connsiteX0" fmla="*/ 1451539 w 1451539"/>
                <a:gd name="connsiteY0" fmla="*/ 0 h 3657600"/>
                <a:gd name="connsiteX1" fmla="*/ 1119528 w 1451539"/>
                <a:gd name="connsiteY1" fmla="*/ 1828800 h 3657600"/>
                <a:gd name="connsiteX2" fmla="*/ 0 w 1451539"/>
                <a:gd name="connsiteY2" fmla="*/ 3657600 h 3657600"/>
                <a:gd name="connsiteX0" fmla="*/ 1451539 w 1451539"/>
                <a:gd name="connsiteY0" fmla="*/ 0 h 3657600"/>
                <a:gd name="connsiteX1" fmla="*/ 1119528 w 1451539"/>
                <a:gd name="connsiteY1" fmla="*/ 1828800 h 3657600"/>
                <a:gd name="connsiteX2" fmla="*/ 0 w 1451539"/>
                <a:gd name="connsiteY2" fmla="*/ 3657600 h 3657600"/>
                <a:gd name="connsiteX0" fmla="*/ 1451539 w 1451539"/>
                <a:gd name="connsiteY0" fmla="*/ 0 h 3657600"/>
                <a:gd name="connsiteX1" fmla="*/ 1119528 w 1451539"/>
                <a:gd name="connsiteY1" fmla="*/ 1828800 h 3657600"/>
                <a:gd name="connsiteX2" fmla="*/ 0 w 1451539"/>
                <a:gd name="connsiteY2" fmla="*/ 3657600 h 3657600"/>
                <a:gd name="connsiteX0" fmla="*/ 1451539 w 1451539"/>
                <a:gd name="connsiteY0" fmla="*/ 0 h 3657600"/>
                <a:gd name="connsiteX1" fmla="*/ 1119528 w 1451539"/>
                <a:gd name="connsiteY1" fmla="*/ 1828800 h 3657600"/>
                <a:gd name="connsiteX2" fmla="*/ 0 w 1451539"/>
                <a:gd name="connsiteY2" fmla="*/ 3657600 h 3657600"/>
                <a:gd name="connsiteX0" fmla="*/ 1451539 w 1451539"/>
                <a:gd name="connsiteY0" fmla="*/ 0 h 3657600"/>
                <a:gd name="connsiteX1" fmla="*/ 1119528 w 1451539"/>
                <a:gd name="connsiteY1" fmla="*/ 1828800 h 3657600"/>
                <a:gd name="connsiteX2" fmla="*/ 910777 w 1451539"/>
                <a:gd name="connsiteY2" fmla="*/ 2559009 h 3657600"/>
                <a:gd name="connsiteX3" fmla="*/ 0 w 1451539"/>
                <a:gd name="connsiteY3" fmla="*/ 3657600 h 3657600"/>
                <a:gd name="connsiteX0" fmla="*/ 1451539 w 1451539"/>
                <a:gd name="connsiteY0" fmla="*/ 0 h 3657600"/>
                <a:gd name="connsiteX1" fmla="*/ 1006388 w 1451539"/>
                <a:gd name="connsiteY1" fmla="*/ 2106725 h 3657600"/>
                <a:gd name="connsiteX2" fmla="*/ 910777 w 1451539"/>
                <a:gd name="connsiteY2" fmla="*/ 2559009 h 3657600"/>
                <a:gd name="connsiteX3" fmla="*/ 0 w 1451539"/>
                <a:gd name="connsiteY3" fmla="*/ 3657600 h 3657600"/>
                <a:gd name="connsiteX0" fmla="*/ 1451539 w 1451539"/>
                <a:gd name="connsiteY0" fmla="*/ 0 h 3657600"/>
                <a:gd name="connsiteX1" fmla="*/ 1006388 w 1451539"/>
                <a:gd name="connsiteY1" fmla="*/ 2106725 h 3657600"/>
                <a:gd name="connsiteX2" fmla="*/ 0 w 1451539"/>
                <a:gd name="connsiteY2" fmla="*/ 3657600 h 3657600"/>
                <a:gd name="connsiteX0" fmla="*/ 1451539 w 1451539"/>
                <a:gd name="connsiteY0" fmla="*/ 0 h 3657600"/>
                <a:gd name="connsiteX1" fmla="*/ 1006388 w 1451539"/>
                <a:gd name="connsiteY1" fmla="*/ 2106725 h 3657600"/>
                <a:gd name="connsiteX2" fmla="*/ 0 w 1451539"/>
                <a:gd name="connsiteY2" fmla="*/ 3657600 h 3657600"/>
                <a:gd name="connsiteX0" fmla="*/ 1451539 w 1451539"/>
                <a:gd name="connsiteY0" fmla="*/ 0 h 3657600"/>
                <a:gd name="connsiteX1" fmla="*/ 1006388 w 1451539"/>
                <a:gd name="connsiteY1" fmla="*/ 2106725 h 3657600"/>
                <a:gd name="connsiteX2" fmla="*/ 1137058 w 1451539"/>
                <a:gd name="connsiteY2" fmla="*/ 2454132 h 3657600"/>
                <a:gd name="connsiteX3" fmla="*/ 0 w 1451539"/>
                <a:gd name="connsiteY3" fmla="*/ 3657600 h 3657600"/>
                <a:gd name="connsiteX0" fmla="*/ 1451539 w 1451539"/>
                <a:gd name="connsiteY0" fmla="*/ 0 h 3657600"/>
                <a:gd name="connsiteX1" fmla="*/ 1006388 w 1451539"/>
                <a:gd name="connsiteY1" fmla="*/ 2106725 h 3657600"/>
                <a:gd name="connsiteX2" fmla="*/ 1289796 w 1451539"/>
                <a:gd name="connsiteY2" fmla="*/ 1945476 h 3657600"/>
                <a:gd name="connsiteX3" fmla="*/ 1137058 w 1451539"/>
                <a:gd name="connsiteY3" fmla="*/ 2454132 h 3657600"/>
                <a:gd name="connsiteX4" fmla="*/ 0 w 1451539"/>
                <a:gd name="connsiteY4" fmla="*/ 3657600 h 3657600"/>
                <a:gd name="connsiteX0" fmla="*/ 1451539 w 1451539"/>
                <a:gd name="connsiteY0" fmla="*/ 0 h 3657600"/>
                <a:gd name="connsiteX1" fmla="*/ 1091243 w 1451539"/>
                <a:gd name="connsiteY1" fmla="*/ 1839288 h 3657600"/>
                <a:gd name="connsiteX2" fmla="*/ 1289796 w 1451539"/>
                <a:gd name="connsiteY2" fmla="*/ 1945476 h 3657600"/>
                <a:gd name="connsiteX3" fmla="*/ 1137058 w 1451539"/>
                <a:gd name="connsiteY3" fmla="*/ 2454132 h 3657600"/>
                <a:gd name="connsiteX4" fmla="*/ 0 w 1451539"/>
                <a:gd name="connsiteY4" fmla="*/ 3657600 h 3657600"/>
                <a:gd name="connsiteX0" fmla="*/ 1451539 w 1451539"/>
                <a:gd name="connsiteY0" fmla="*/ 0 h 3657600"/>
                <a:gd name="connsiteX1" fmla="*/ 1091243 w 1451539"/>
                <a:gd name="connsiteY1" fmla="*/ 1839288 h 3657600"/>
                <a:gd name="connsiteX2" fmla="*/ 1289796 w 1451539"/>
                <a:gd name="connsiteY2" fmla="*/ 1945476 h 3657600"/>
                <a:gd name="connsiteX3" fmla="*/ 1137058 w 1451539"/>
                <a:gd name="connsiteY3" fmla="*/ 2454132 h 3657600"/>
                <a:gd name="connsiteX4" fmla="*/ 0 w 1451539"/>
                <a:gd name="connsiteY4" fmla="*/ 3657600 h 3657600"/>
                <a:gd name="connsiteX0" fmla="*/ 1451539 w 1451539"/>
                <a:gd name="connsiteY0" fmla="*/ 0 h 3657600"/>
                <a:gd name="connsiteX1" fmla="*/ 1091243 w 1451539"/>
                <a:gd name="connsiteY1" fmla="*/ 1839288 h 3657600"/>
                <a:gd name="connsiteX2" fmla="*/ 1289796 w 1451539"/>
                <a:gd name="connsiteY2" fmla="*/ 1945476 h 3657600"/>
                <a:gd name="connsiteX3" fmla="*/ 1137058 w 1451539"/>
                <a:gd name="connsiteY3" fmla="*/ 2454132 h 3657600"/>
                <a:gd name="connsiteX4" fmla="*/ 0 w 1451539"/>
                <a:gd name="connsiteY4" fmla="*/ 3657600 h 3657600"/>
                <a:gd name="connsiteX0" fmla="*/ 1451539 w 1451539"/>
                <a:gd name="connsiteY0" fmla="*/ 0 h 3657600"/>
                <a:gd name="connsiteX1" fmla="*/ 1091243 w 1451539"/>
                <a:gd name="connsiteY1" fmla="*/ 1839288 h 3657600"/>
                <a:gd name="connsiteX2" fmla="*/ 944720 w 1451539"/>
                <a:gd name="connsiteY2" fmla="*/ 2024134 h 3657600"/>
                <a:gd name="connsiteX3" fmla="*/ 1289796 w 1451539"/>
                <a:gd name="connsiteY3" fmla="*/ 1945476 h 3657600"/>
                <a:gd name="connsiteX4" fmla="*/ 1137058 w 1451539"/>
                <a:gd name="connsiteY4" fmla="*/ 2454132 h 3657600"/>
                <a:gd name="connsiteX5" fmla="*/ 0 w 1451539"/>
                <a:gd name="connsiteY5" fmla="*/ 3657600 h 3657600"/>
                <a:gd name="connsiteX0" fmla="*/ 1451539 w 1451539"/>
                <a:gd name="connsiteY0" fmla="*/ 0 h 3657600"/>
                <a:gd name="connsiteX1" fmla="*/ 1135085 w 1451539"/>
                <a:gd name="connsiteY1" fmla="*/ 1839288 h 3657600"/>
                <a:gd name="connsiteX2" fmla="*/ 944720 w 1451539"/>
                <a:gd name="connsiteY2" fmla="*/ 2024134 h 3657600"/>
                <a:gd name="connsiteX3" fmla="*/ 1289796 w 1451539"/>
                <a:gd name="connsiteY3" fmla="*/ 1945476 h 3657600"/>
                <a:gd name="connsiteX4" fmla="*/ 1137058 w 1451539"/>
                <a:gd name="connsiteY4" fmla="*/ 2454132 h 3657600"/>
                <a:gd name="connsiteX5" fmla="*/ 0 w 1451539"/>
                <a:gd name="connsiteY5" fmla="*/ 3657600 h 3657600"/>
                <a:gd name="connsiteX0" fmla="*/ 1451539 w 1670885"/>
                <a:gd name="connsiteY0" fmla="*/ 0 h 3657600"/>
                <a:gd name="connsiteX1" fmla="*/ 1440563 w 1670885"/>
                <a:gd name="connsiteY1" fmla="*/ 1839288 h 3657600"/>
                <a:gd name="connsiteX2" fmla="*/ 944720 w 1670885"/>
                <a:gd name="connsiteY2" fmla="*/ 2024134 h 3657600"/>
                <a:gd name="connsiteX3" fmla="*/ 1289796 w 1670885"/>
                <a:gd name="connsiteY3" fmla="*/ 1945476 h 3657600"/>
                <a:gd name="connsiteX4" fmla="*/ 1137058 w 1670885"/>
                <a:gd name="connsiteY4" fmla="*/ 2454132 h 3657600"/>
                <a:gd name="connsiteX5" fmla="*/ 0 w 1670885"/>
                <a:gd name="connsiteY5" fmla="*/ 3657600 h 3657600"/>
                <a:gd name="connsiteX0" fmla="*/ 1451539 w 1451539"/>
                <a:gd name="connsiteY0" fmla="*/ 0 h 3657600"/>
                <a:gd name="connsiteX1" fmla="*/ 1112457 w 1451539"/>
                <a:gd name="connsiteY1" fmla="*/ 1839288 h 3657600"/>
                <a:gd name="connsiteX2" fmla="*/ 944720 w 1451539"/>
                <a:gd name="connsiteY2" fmla="*/ 2024134 h 3657600"/>
                <a:gd name="connsiteX3" fmla="*/ 1289796 w 1451539"/>
                <a:gd name="connsiteY3" fmla="*/ 1945476 h 3657600"/>
                <a:gd name="connsiteX4" fmla="*/ 1137058 w 1451539"/>
                <a:gd name="connsiteY4" fmla="*/ 2454132 h 3657600"/>
                <a:gd name="connsiteX5" fmla="*/ 0 w 1451539"/>
                <a:gd name="connsiteY5" fmla="*/ 3657600 h 3657600"/>
                <a:gd name="connsiteX0" fmla="*/ 1451539 w 1451539"/>
                <a:gd name="connsiteY0" fmla="*/ 0 h 3657600"/>
                <a:gd name="connsiteX1" fmla="*/ 1112457 w 1451539"/>
                <a:gd name="connsiteY1" fmla="*/ 1839288 h 3657600"/>
                <a:gd name="connsiteX2" fmla="*/ 1289796 w 1451539"/>
                <a:gd name="connsiteY2" fmla="*/ 1945476 h 3657600"/>
                <a:gd name="connsiteX3" fmla="*/ 1137058 w 1451539"/>
                <a:gd name="connsiteY3" fmla="*/ 2454132 h 3657600"/>
                <a:gd name="connsiteX4" fmla="*/ 0 w 1451539"/>
                <a:gd name="connsiteY4" fmla="*/ 3657600 h 3657600"/>
                <a:gd name="connsiteX0" fmla="*/ 1451539 w 1451539"/>
                <a:gd name="connsiteY0" fmla="*/ 0 h 3657600"/>
                <a:gd name="connsiteX1" fmla="*/ 1112457 w 1451539"/>
                <a:gd name="connsiteY1" fmla="*/ 1839288 h 3657600"/>
                <a:gd name="connsiteX2" fmla="*/ 1289796 w 1451539"/>
                <a:gd name="connsiteY2" fmla="*/ 1945476 h 3657600"/>
                <a:gd name="connsiteX3" fmla="*/ 1284139 w 1451539"/>
                <a:gd name="connsiteY3" fmla="*/ 1950720 h 3657600"/>
                <a:gd name="connsiteX4" fmla="*/ 1137058 w 1451539"/>
                <a:gd name="connsiteY4" fmla="*/ 2454132 h 3657600"/>
                <a:gd name="connsiteX5" fmla="*/ 0 w 1451539"/>
                <a:gd name="connsiteY5" fmla="*/ 3657600 h 3657600"/>
                <a:gd name="connsiteX0" fmla="*/ 1451539 w 1451539"/>
                <a:gd name="connsiteY0" fmla="*/ 0 h 3657600"/>
                <a:gd name="connsiteX1" fmla="*/ 1112457 w 1451539"/>
                <a:gd name="connsiteY1" fmla="*/ 1839288 h 3657600"/>
                <a:gd name="connsiteX2" fmla="*/ 1289796 w 1451539"/>
                <a:gd name="connsiteY2" fmla="*/ 1945476 h 3657600"/>
                <a:gd name="connsiteX3" fmla="*/ 1137058 w 1451539"/>
                <a:gd name="connsiteY3" fmla="*/ 2454132 h 3657600"/>
                <a:gd name="connsiteX4" fmla="*/ 0 w 1451539"/>
                <a:gd name="connsiteY4" fmla="*/ 3657600 h 3657600"/>
                <a:gd name="connsiteX0" fmla="*/ 1451539 w 1451539"/>
                <a:gd name="connsiteY0" fmla="*/ 0 h 3657600"/>
                <a:gd name="connsiteX1" fmla="*/ 1112457 w 1451539"/>
                <a:gd name="connsiteY1" fmla="*/ 1839288 h 3657600"/>
                <a:gd name="connsiteX2" fmla="*/ 1137058 w 1451539"/>
                <a:gd name="connsiteY2" fmla="*/ 2454132 h 3657600"/>
                <a:gd name="connsiteX3" fmla="*/ 0 w 1451539"/>
                <a:gd name="connsiteY3" fmla="*/ 3657600 h 3657600"/>
                <a:gd name="connsiteX0" fmla="*/ 1451539 w 1451539"/>
                <a:gd name="connsiteY0" fmla="*/ 0 h 3657600"/>
                <a:gd name="connsiteX1" fmla="*/ 1112457 w 1451539"/>
                <a:gd name="connsiteY1" fmla="*/ 1839288 h 3657600"/>
                <a:gd name="connsiteX2" fmla="*/ 0 w 1451539"/>
                <a:gd name="connsiteY2" fmla="*/ 3657600 h 3657600"/>
                <a:gd name="connsiteX0" fmla="*/ 1451539 w 1451539"/>
                <a:gd name="connsiteY0" fmla="*/ 0 h 3657600"/>
                <a:gd name="connsiteX1" fmla="*/ 1112457 w 1451539"/>
                <a:gd name="connsiteY1" fmla="*/ 1839288 h 3657600"/>
                <a:gd name="connsiteX2" fmla="*/ 0 w 1451539"/>
                <a:gd name="connsiteY2" fmla="*/ 3657600 h 365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51539" h="3657600">
                  <a:moveTo>
                    <a:pt x="1451539" y="0"/>
                  </a:moveTo>
                  <a:cubicBezTo>
                    <a:pt x="1450337" y="625331"/>
                    <a:pt x="1342779" y="1215851"/>
                    <a:pt x="1112457" y="1839288"/>
                  </a:cubicBezTo>
                  <a:cubicBezTo>
                    <a:pt x="870534" y="2448888"/>
                    <a:pt x="633410" y="2916958"/>
                    <a:pt x="0" y="3657600"/>
                  </a:cubicBezTo>
                </a:path>
              </a:pathLst>
            </a:cu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874838" y="1592263"/>
            <a:ext cx="56007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5613" y="906463"/>
            <a:ext cx="8439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123825" y="6469063"/>
            <a:ext cx="151923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44638" y="6469063"/>
            <a:ext cx="61531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7766050" y="6469063"/>
            <a:ext cx="13017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sz="2400" dirty="0">
          <a:solidFill>
            <a:schemeClr val="tx1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sz="2200" dirty="0">
          <a:solidFill>
            <a:schemeClr val="tx1"/>
          </a:solidFill>
          <a:latin typeface="Lucida Sans" pitchFamily="34" charset="0"/>
        </a:defRPr>
      </a:lvl2pPr>
      <a:lvl3pPr marL="509588" indent="-1651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sz="2000" dirty="0">
          <a:solidFill>
            <a:schemeClr val="tx1"/>
          </a:solidFill>
          <a:latin typeface="Lucida Sans" pitchFamily="34" charset="0"/>
        </a:defRPr>
      </a:lvl3pPr>
      <a:lvl4pPr marL="688975" indent="-17938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dirty="0">
          <a:solidFill>
            <a:schemeClr val="tx1"/>
          </a:solidFill>
          <a:latin typeface="Lucida Sans" pitchFamily="34" charset="0"/>
        </a:defRPr>
      </a:lvl4pPr>
      <a:lvl5pPr marL="854075" indent="-1651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sz="1600" dirty="0">
          <a:solidFill>
            <a:schemeClr val="tx1"/>
          </a:solidFill>
          <a:latin typeface="Lucida Sans" pitchFamily="34" charset="0"/>
        </a:defRPr>
      </a:lvl5pPr>
      <a:lvl6pPr marL="11414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5"/>
          <p:cNvGrpSpPr>
            <a:grpSpLocks/>
          </p:cNvGrpSpPr>
          <p:nvPr/>
        </p:nvGrpSpPr>
        <p:grpSpPr bwMode="auto">
          <a:xfrm>
            <a:off x="0" y="6705600"/>
            <a:ext cx="9144000" cy="152400"/>
            <a:chOff x="0" y="6705600"/>
            <a:chExt cx="9144000" cy="1524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705600"/>
              <a:ext cx="30480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3048000" y="6705600"/>
              <a:ext cx="3048000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096000" y="6705600"/>
              <a:ext cx="3048000" cy="15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874838" y="1592263"/>
            <a:ext cx="5600700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5613" y="906463"/>
            <a:ext cx="84391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123825" y="6469063"/>
            <a:ext cx="151923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44638" y="6469063"/>
            <a:ext cx="61531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7766050" y="6469063"/>
            <a:ext cx="13017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1" fontAlgn="base" hangingPunct="1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400" dirty="0">
          <a:solidFill>
            <a:schemeClr val="bg2"/>
          </a:solidFill>
          <a:latin typeface="Lucida Sans" pitchFamily="34" charset="0"/>
        </a:defRPr>
      </a:lvl2pPr>
      <a:lvl3pPr marL="509588" indent="-1651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200" dirty="0">
          <a:solidFill>
            <a:schemeClr val="bg2"/>
          </a:solidFill>
          <a:latin typeface="Lucida Sans" pitchFamily="34" charset="0"/>
        </a:defRPr>
      </a:lvl3pPr>
      <a:lvl4pPr marL="688975" indent="-17938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000" dirty="0">
          <a:solidFill>
            <a:schemeClr val="bg2"/>
          </a:solidFill>
          <a:latin typeface="Lucida Sans" pitchFamily="34" charset="0"/>
        </a:defRPr>
      </a:lvl4pPr>
      <a:lvl5pPr marL="854075" indent="-1651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000" dirty="0">
          <a:solidFill>
            <a:schemeClr val="bg2"/>
          </a:solidFill>
          <a:latin typeface="Lucida Sans" pitchFamily="34" charset="0"/>
        </a:defRPr>
      </a:lvl5pPr>
      <a:lvl6pPr marL="11414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5"/>
          <p:cNvGrpSpPr>
            <a:grpSpLocks/>
          </p:cNvGrpSpPr>
          <p:nvPr/>
        </p:nvGrpSpPr>
        <p:grpSpPr bwMode="auto">
          <a:xfrm>
            <a:off x="0" y="6705600"/>
            <a:ext cx="9144000" cy="152400"/>
            <a:chOff x="0" y="6705600"/>
            <a:chExt cx="9144000" cy="1524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705600"/>
              <a:ext cx="3048000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3048000" y="6705600"/>
              <a:ext cx="3048000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096000" y="6705600"/>
              <a:ext cx="3048000" cy="152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874838" y="1592263"/>
            <a:ext cx="5600700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5613" y="906463"/>
            <a:ext cx="84391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123825" y="6469063"/>
            <a:ext cx="151923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44638" y="6469063"/>
            <a:ext cx="61531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7766050" y="6469063"/>
            <a:ext cx="13017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1" fontAlgn="base" hangingPunct="1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400" dirty="0">
          <a:solidFill>
            <a:schemeClr val="bg2"/>
          </a:solidFill>
          <a:latin typeface="Lucida Sans" pitchFamily="34" charset="0"/>
        </a:defRPr>
      </a:lvl2pPr>
      <a:lvl3pPr marL="509588" indent="-1651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200" dirty="0">
          <a:solidFill>
            <a:schemeClr val="bg2"/>
          </a:solidFill>
          <a:latin typeface="Lucida Sans" pitchFamily="34" charset="0"/>
        </a:defRPr>
      </a:lvl3pPr>
      <a:lvl4pPr marL="688975" indent="-17938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000" dirty="0">
          <a:solidFill>
            <a:schemeClr val="bg2"/>
          </a:solidFill>
          <a:latin typeface="Lucida Sans" pitchFamily="34" charset="0"/>
        </a:defRPr>
      </a:lvl4pPr>
      <a:lvl5pPr marL="854075" indent="-1651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000" dirty="0">
          <a:solidFill>
            <a:schemeClr val="bg2"/>
          </a:solidFill>
          <a:latin typeface="Lucida Sans" pitchFamily="34" charset="0"/>
        </a:defRPr>
      </a:lvl5pPr>
      <a:lvl6pPr marL="11414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6"/>
          <p:cNvGrpSpPr>
            <a:grpSpLocks/>
          </p:cNvGrpSpPr>
          <p:nvPr/>
        </p:nvGrpSpPr>
        <p:grpSpPr bwMode="auto">
          <a:xfrm>
            <a:off x="0" y="6705600"/>
            <a:ext cx="9144000" cy="152400"/>
            <a:chOff x="-1" y="6705600"/>
            <a:chExt cx="9144001" cy="152400"/>
          </a:xfrm>
        </p:grpSpPr>
        <p:sp>
          <p:nvSpPr>
            <p:cNvPr id="24" name="Rectangle 23"/>
            <p:cNvSpPr/>
            <p:nvPr userDrawn="1"/>
          </p:nvSpPr>
          <p:spPr bwMode="ltGray">
            <a:xfrm>
              <a:off x="-1" y="6705600"/>
              <a:ext cx="4611689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 bwMode="ltGray">
            <a:xfrm>
              <a:off x="4572000" y="6705600"/>
              <a:ext cx="3116263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 bwMode="ltGray">
            <a:xfrm>
              <a:off x="7620000" y="6705600"/>
              <a:ext cx="15240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51" name="Group 13"/>
          <p:cNvGrpSpPr>
            <a:grpSpLocks/>
          </p:cNvGrpSpPr>
          <p:nvPr/>
        </p:nvGrpSpPr>
        <p:grpSpPr bwMode="auto">
          <a:xfrm>
            <a:off x="160338" y="171450"/>
            <a:ext cx="8626475" cy="6219825"/>
            <a:chOff x="228600" y="152400"/>
            <a:chExt cx="8626475" cy="6219825"/>
          </a:xfrm>
        </p:grpSpPr>
        <p:sp>
          <p:nvSpPr>
            <p:cNvPr id="15" name="Rounded Rectangle 14"/>
            <p:cNvSpPr/>
            <p:nvPr userDrawn="1"/>
          </p:nvSpPr>
          <p:spPr bwMode="ltGray">
            <a:xfrm>
              <a:off x="228600" y="152400"/>
              <a:ext cx="8626475" cy="6219825"/>
            </a:xfrm>
            <a:prstGeom prst="roundRect">
              <a:avLst/>
            </a:prstGeom>
            <a:gradFill flip="none" rotWithShape="1">
              <a:gsLst>
                <a:gs pos="17000">
                  <a:schemeClr val="accent2">
                    <a:lumMod val="20000"/>
                    <a:lumOff val="80000"/>
                  </a:schemeClr>
                </a:gs>
                <a:gs pos="37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ounded Rectangle 15"/>
            <p:cNvSpPr/>
            <p:nvPr userDrawn="1"/>
          </p:nvSpPr>
          <p:spPr bwMode="white">
            <a:xfrm>
              <a:off x="268287" y="180975"/>
              <a:ext cx="8547100" cy="6162675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874838" y="1592263"/>
            <a:ext cx="5600700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5613" y="906463"/>
            <a:ext cx="84391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123825" y="6469063"/>
            <a:ext cx="151923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44638" y="6469063"/>
            <a:ext cx="61531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7766050" y="6469063"/>
            <a:ext cx="13017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1" fontAlgn="base" hangingPunct="1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400" dirty="0">
          <a:solidFill>
            <a:schemeClr val="bg2"/>
          </a:solidFill>
          <a:latin typeface="Lucida Sans" pitchFamily="34" charset="0"/>
        </a:defRPr>
      </a:lvl2pPr>
      <a:lvl3pPr marL="509588" indent="-1651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200" dirty="0">
          <a:solidFill>
            <a:schemeClr val="bg2"/>
          </a:solidFill>
          <a:latin typeface="Lucida Sans" pitchFamily="34" charset="0"/>
        </a:defRPr>
      </a:lvl3pPr>
      <a:lvl4pPr marL="688975" indent="-17938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000" dirty="0">
          <a:solidFill>
            <a:schemeClr val="bg2"/>
          </a:solidFill>
          <a:latin typeface="Lucida Sans" pitchFamily="34" charset="0"/>
        </a:defRPr>
      </a:lvl4pPr>
      <a:lvl5pPr marL="854075" indent="-1651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000" dirty="0">
          <a:solidFill>
            <a:schemeClr val="bg2"/>
          </a:solidFill>
          <a:latin typeface="Lucida Sans" pitchFamily="34" charset="0"/>
        </a:defRPr>
      </a:lvl5pPr>
      <a:lvl6pPr marL="11414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454150" y="1490663"/>
            <a:ext cx="6719888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84188" y="731838"/>
            <a:ext cx="865981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84188" y="6438900"/>
            <a:ext cx="12525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32089773-2080-451C-9BDF-DCFF62961F51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736725" y="6438900"/>
            <a:ext cx="6153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7899400" y="6438900"/>
            <a:ext cx="124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784239BD-1D87-4200-835C-3664E718994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1047750"/>
            <a:ext cx="485775" cy="58102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485775" cy="1047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Lucida Sans" pitchFamily="34" charset="0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Lucida Sans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Lucida Sans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Lucida Sans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Lucida Sans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1" fontAlgn="base" hangingPunct="1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509588" indent="-1651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688975" indent="-17938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1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854075" indent="-1651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1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1414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rovost.wsu.edu/rfp/" TargetMode="Externa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.wsu.ed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4.xml"/><Relationship Id="rId5" Type="http://schemas.openxmlformats.org/officeDocument/2006/relationships/hyperlink" Target="https://www.eab.com/areas-of-expertise/academic-affairs-and-research" TargetMode="External"/><Relationship Id="rId4" Type="http://schemas.openxmlformats.org/officeDocument/2006/relationships/hyperlink" Target="https://www.eab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.wsu.ed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Relationship Id="rId4" Type="http://schemas.openxmlformats.org/officeDocument/2006/relationships/hyperlink" Target="https://teach.wsu.edu/seed-grants-discussion-board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234" y="429544"/>
            <a:ext cx="8659903" cy="1089529"/>
          </a:xfrm>
        </p:spPr>
        <p:txBody>
          <a:bodyPr/>
          <a:lstStyle/>
          <a:p>
            <a:r>
              <a:rPr lang="en-US" sz="3600" dirty="0" smtClean="0"/>
              <a:t>Strategic Reallocation RFP Process for Student Success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167977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https://provost.wsu.edu/rfp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209800"/>
            <a:ext cx="6983187" cy="435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224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title"/>
          </p:nvPr>
        </p:nvSpPr>
        <p:spPr>
          <a:xfrm>
            <a:off x="514350" y="818607"/>
            <a:ext cx="8458200" cy="535531"/>
          </a:xfrm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en-US" altLang="en-US" sz="3200" dirty="0" smtClean="0">
                <a:latin typeface="Lucida Sans" panose="020B0602040502020204" pitchFamily="34" charset="0"/>
              </a:rPr>
              <a:t>Resources</a:t>
            </a:r>
          </a:p>
        </p:txBody>
      </p:sp>
      <p:sp>
        <p:nvSpPr>
          <p:cNvPr id="32771" name="Rectangle 1035"/>
          <p:cNvSpPr>
            <a:spLocks noChangeArrowheads="1"/>
          </p:cNvSpPr>
          <p:nvPr/>
        </p:nvSpPr>
        <p:spPr bwMode="auto">
          <a:xfrm>
            <a:off x="781050" y="3232150"/>
            <a:ext cx="2460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2772" name="Rectangle 1036"/>
          <p:cNvSpPr>
            <a:spLocks noChangeArrowheads="1"/>
          </p:cNvSpPr>
          <p:nvPr/>
        </p:nvSpPr>
        <p:spPr bwMode="auto">
          <a:xfrm>
            <a:off x="927100" y="3382963"/>
            <a:ext cx="2460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93133" y="1905000"/>
            <a:ext cx="7010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</a:rPr>
              <a:t>WSU teach site – teaching resources and support </a:t>
            </a:r>
            <a:r>
              <a:rPr lang="en-US" sz="2400" dirty="0">
                <a:solidFill>
                  <a:schemeClr val="bg2"/>
                </a:solidFill>
                <a:hlinkClick r:id="rId3"/>
              </a:rPr>
              <a:t>https://teach.wsu.edu/</a:t>
            </a:r>
            <a:endParaRPr lang="en-US" sz="2400" dirty="0">
              <a:solidFill>
                <a:schemeClr val="bg2"/>
              </a:solidFill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2"/>
                </a:solidFill>
              </a:rPr>
              <a:t>First Generation research bibliography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2"/>
                </a:solidFill>
              </a:rPr>
              <a:t>Retention research and best practices white paper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2"/>
                </a:solidFill>
              </a:rPr>
              <a:t>EAB – </a:t>
            </a:r>
            <a:r>
              <a:rPr lang="en-US" sz="2400" i="1" dirty="0">
                <a:solidFill>
                  <a:schemeClr val="bg2"/>
                </a:solidFill>
              </a:rPr>
              <a:t>Scaling Learning Innovations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2"/>
                </a:solidFill>
              </a:rPr>
              <a:t>EAB – </a:t>
            </a:r>
            <a:r>
              <a:rPr lang="en-US" sz="2400" i="1" dirty="0">
                <a:solidFill>
                  <a:schemeClr val="bg2"/>
                </a:solidFill>
              </a:rPr>
              <a:t>Faculty Role in Student Success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</a:rPr>
              <a:t>Education Advisory Board </a:t>
            </a:r>
            <a:r>
              <a:rPr lang="en-US" sz="2400" dirty="0">
                <a:solidFill>
                  <a:schemeClr val="bg2"/>
                </a:solidFill>
                <a:hlinkClick r:id="rId4"/>
              </a:rPr>
              <a:t>https://www.eab.com/</a:t>
            </a:r>
            <a:endParaRPr lang="en-US" sz="2400" dirty="0">
              <a:solidFill>
                <a:schemeClr val="bg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</a:rPr>
              <a:t>Academic Affairs and Research </a:t>
            </a:r>
            <a:r>
              <a:rPr lang="en-US" sz="2400" dirty="0">
                <a:solidFill>
                  <a:schemeClr val="bg2"/>
                </a:solidFill>
                <a:hlinkClick r:id="rId5"/>
              </a:rPr>
              <a:t>https://www.eab.com/areas-of-expertise/academic-affairs-and-research</a:t>
            </a:r>
            <a:endParaRPr lang="en-US" sz="2400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18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4200"/>
            <a:ext cx="8229600" cy="978729"/>
          </a:xfrm>
        </p:spPr>
        <p:txBody>
          <a:bodyPr/>
          <a:lstStyle/>
          <a:p>
            <a:pPr algn="ctr"/>
            <a:r>
              <a:rPr lang="en-US" sz="3200" dirty="0" smtClean="0"/>
              <a:t>2 Sets of </a:t>
            </a:r>
            <a:r>
              <a:rPr lang="en-US" sz="3200" dirty="0" smtClean="0"/>
              <a:t>RFPS</a:t>
            </a:r>
            <a:br>
              <a:rPr lang="en-US" sz="3200" dirty="0" smtClean="0"/>
            </a:br>
            <a:r>
              <a:rPr lang="en-US" sz="3200" i="1" dirty="0" smtClean="0"/>
              <a:t>Emphasis on collaboration</a:t>
            </a:r>
            <a:endParaRPr lang="en-US" sz="32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1905000"/>
            <a:ext cx="6477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Major, long-term investments of $250K-$1M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Limited-submission vetted through deans and one support-area team as PIs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Must be multi-college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Involvement of support areas encouraged and may be necessary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Can be multi-campus</a:t>
            </a:r>
          </a:p>
          <a:p>
            <a:pPr lvl="1"/>
            <a:endParaRPr lang="en-US" sz="2400" dirty="0" smtClean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One-time funding to individual faculty PIs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Any campus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Collaboration </a:t>
            </a:r>
            <a:r>
              <a:rPr lang="en-US" sz="2400" dirty="0">
                <a:solidFill>
                  <a:schemeClr val="bg2"/>
                </a:solidFill>
              </a:rPr>
              <a:t>w</a:t>
            </a:r>
            <a:r>
              <a:rPr lang="en-US" sz="2400" dirty="0" smtClean="0">
                <a:solidFill>
                  <a:schemeClr val="bg2"/>
                </a:solidFill>
              </a:rPr>
              <a:t>ith staff encouraged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Expected to pursue extramural funding and/or multidisciplinary scale-up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270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45448" y="478000"/>
            <a:ext cx="8267700" cy="535531"/>
          </a:xfrm>
        </p:spPr>
        <p:txBody>
          <a:bodyPr/>
          <a:lstStyle/>
          <a:p>
            <a:pPr algn="ctr"/>
            <a:r>
              <a:rPr lang="en-US" altLang="en-US" sz="3200" dirty="0" smtClean="0"/>
              <a:t>The limited-submission RFP</a:t>
            </a:r>
            <a:endParaRPr lang="en-US" altLang="en-US" sz="32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19200"/>
            <a:ext cx="7798748" cy="34440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66800" y="4868927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Proposals can qualify as “research,” “student success,” or as both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Each college/area leads own process for vetting ideas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Provost Office facilitating idea sharing across colleges/areas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5354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781049" y="609600"/>
            <a:ext cx="7772400" cy="535531"/>
          </a:xfrm>
        </p:spPr>
        <p:txBody>
          <a:bodyPr/>
          <a:lstStyle/>
          <a:p>
            <a:pPr algn="ctr"/>
            <a:r>
              <a:rPr lang="en-US" altLang="en-US" sz="3200" dirty="0" smtClean="0"/>
              <a:t>Timeline for the major RFP</a:t>
            </a:r>
            <a:endParaRPr lang="en-US" altLang="en-US" sz="32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49" y="1239576"/>
            <a:ext cx="7581900" cy="3790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061" y="4876800"/>
            <a:ext cx="738187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173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872476" y="298001"/>
            <a:ext cx="7772400" cy="923330"/>
          </a:xfrm>
        </p:spPr>
        <p:txBody>
          <a:bodyPr/>
          <a:lstStyle/>
          <a:p>
            <a:r>
              <a:rPr lang="en-US" altLang="en-US" sz="3200" dirty="0" smtClean="0"/>
              <a:t>Timeline for the seed grant RFP</a:t>
            </a:r>
            <a:br>
              <a:rPr lang="en-US" altLang="en-US" sz="3200" dirty="0" smtClean="0"/>
            </a:br>
            <a:r>
              <a:rPr lang="en-US" altLang="en-US" sz="2800" dirty="0">
                <a:solidFill>
                  <a:schemeClr val="bg2"/>
                </a:solidFill>
              </a:rPr>
              <a:t>L</a:t>
            </a:r>
            <a:r>
              <a:rPr lang="en-US" sz="2800" dirty="0" smtClean="0">
                <a:solidFill>
                  <a:schemeClr val="bg2"/>
                </a:solidFill>
              </a:rPr>
              <a:t>ocated </a:t>
            </a:r>
            <a:r>
              <a:rPr lang="en-US" sz="2800" dirty="0">
                <a:solidFill>
                  <a:schemeClr val="bg2"/>
                </a:solidFill>
              </a:rPr>
              <a:t>at </a:t>
            </a:r>
            <a:r>
              <a:rPr lang="en-US" sz="2800" dirty="0">
                <a:solidFill>
                  <a:schemeClr val="bg2"/>
                </a:solidFill>
                <a:hlinkClick r:id="rId3"/>
              </a:rPr>
              <a:t>https://teach.wsu.edu/</a:t>
            </a:r>
            <a:r>
              <a:rPr lang="en-US" sz="2800" dirty="0">
                <a:solidFill>
                  <a:schemeClr val="bg2"/>
                </a:solidFill>
              </a:rPr>
              <a:t> </a:t>
            </a:r>
            <a:endParaRPr lang="en-US" altLang="en-US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007738" y="4800600"/>
            <a:ext cx="75018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/>
                </a:solidFill>
              </a:rPr>
              <a:t>Discussion Board for sharing </a:t>
            </a:r>
            <a:r>
              <a:rPr lang="en-US" sz="2400" dirty="0">
                <a:solidFill>
                  <a:schemeClr val="bg2"/>
                </a:solidFill>
              </a:rPr>
              <a:t>ideas at </a:t>
            </a:r>
            <a:r>
              <a:rPr lang="en-US" sz="2400" dirty="0">
                <a:solidFill>
                  <a:schemeClr val="bg2"/>
                </a:solidFill>
                <a:hlinkClick r:id="rId4"/>
              </a:rPr>
              <a:t>https://teach.wsu.edu/seed-grants-discussion-board</a:t>
            </a:r>
            <a:r>
              <a:rPr lang="en-US" sz="2400" dirty="0" smtClean="0">
                <a:solidFill>
                  <a:schemeClr val="bg2"/>
                </a:solidFill>
                <a:hlinkClick r:id="rId4"/>
              </a:rPr>
              <a:t>/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1524000"/>
            <a:ext cx="71970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January </a:t>
            </a:r>
            <a:r>
              <a:rPr lang="en-US" dirty="0">
                <a:solidFill>
                  <a:schemeClr val="bg2"/>
                </a:solidFill>
              </a:rPr>
              <a:t>15, 2016 – RFP released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February 15, 2016 – Letter of Intent indicating only the “Area of Focus” due (required to help convene the review panel/s)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April 1, 2016 – Proposals due to the Office of the Provost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April 8, 2016 – Proposals sent to reviewers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May 15 – Decisions announced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July 1, 2016 to Dec 31, 2017 – Award period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March 2018 – Presentations at Showcase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June 30, 2018 – Final report due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315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219200" y="651201"/>
            <a:ext cx="6858000" cy="978729"/>
          </a:xfrm>
        </p:spPr>
        <p:txBody>
          <a:bodyPr/>
          <a:lstStyle/>
          <a:p>
            <a:pPr algn="ctr"/>
            <a:r>
              <a:rPr lang="en-US" altLang="en-US" sz="3200" dirty="0" smtClean="0"/>
              <a:t>Prominent reasons students fail to progress</a:t>
            </a:r>
            <a:endParaRPr lang="en-US" alt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81200"/>
            <a:ext cx="6145030" cy="2554545"/>
          </a:xfrm>
        </p:spPr>
        <p:txBody>
          <a:bodyPr/>
          <a:lstStyle/>
          <a:p>
            <a:pPr lvl="0"/>
            <a:r>
              <a:rPr lang="en-US" sz="2400" dirty="0" smtClean="0"/>
              <a:t>Financial problems</a:t>
            </a:r>
          </a:p>
          <a:p>
            <a:pPr lvl="0"/>
            <a:r>
              <a:rPr lang="en-US" sz="2400" dirty="0" smtClean="0"/>
              <a:t>Health challenges</a:t>
            </a:r>
          </a:p>
          <a:p>
            <a:pPr lvl="0"/>
            <a:r>
              <a:rPr lang="en-US" sz="2400" dirty="0" smtClean="0"/>
              <a:t>Lack </a:t>
            </a:r>
            <a:r>
              <a:rPr lang="en-US" sz="2400" dirty="0"/>
              <a:t>of </a:t>
            </a:r>
            <a:r>
              <a:rPr lang="en-US" sz="2400" dirty="0" smtClean="0"/>
              <a:t>connectedness</a:t>
            </a:r>
          </a:p>
          <a:p>
            <a:pPr lvl="0"/>
            <a:r>
              <a:rPr lang="en-US" sz="2400" dirty="0"/>
              <a:t>L</a:t>
            </a:r>
            <a:r>
              <a:rPr lang="en-US" sz="2400" dirty="0" smtClean="0"/>
              <a:t>ack </a:t>
            </a:r>
            <a:r>
              <a:rPr lang="en-US" sz="2400" dirty="0"/>
              <a:t>of academic progress.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796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4200"/>
            <a:ext cx="8001000" cy="923330"/>
          </a:xfrm>
        </p:spPr>
        <p:txBody>
          <a:bodyPr/>
          <a:lstStyle/>
          <a:p>
            <a:pPr algn="ctr"/>
            <a:r>
              <a:rPr lang="en-US" sz="3200" dirty="0" smtClean="0"/>
              <a:t>Targeted</a:t>
            </a:r>
            <a:r>
              <a:rPr lang="en-US" sz="3200" dirty="0" smtClean="0"/>
              <a:t> </a:t>
            </a:r>
            <a:r>
              <a:rPr lang="en-US" sz="3200" dirty="0"/>
              <a:t>o</a:t>
            </a:r>
            <a:r>
              <a:rPr lang="en-US" sz="3200" dirty="0" smtClean="0"/>
              <a:t>utcomes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2800" i="1" dirty="0" smtClean="0"/>
              <a:t>(from the WSU Strategic Plan)</a:t>
            </a:r>
            <a:endParaRPr lang="en-US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828800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Freshmen and Sophomore retention at WSU across any campus and all majors.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Progress toward graduation (any/all levels and groups.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</a:rPr>
              <a:t>e</a:t>
            </a:r>
            <a:r>
              <a:rPr lang="en-US" sz="2400" dirty="0" smtClean="0">
                <a:solidFill>
                  <a:schemeClr val="bg2"/>
                </a:solidFill>
              </a:rPr>
              <a:t>.g. Reversing negative term-by-term GPA trends.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 smtClean="0">
                <a:solidFill>
                  <a:schemeClr val="bg2"/>
                </a:solidFill>
              </a:rPr>
              <a:t>Improved </a:t>
            </a:r>
            <a:r>
              <a:rPr lang="en-US" sz="2400" dirty="0">
                <a:solidFill>
                  <a:schemeClr val="bg2"/>
                </a:solidFill>
              </a:rPr>
              <a:t>success rates in foundational courses with evidence of consistent achievement of learning goals and improved performance in the “next course” in the </a:t>
            </a:r>
            <a:r>
              <a:rPr lang="en-US" sz="2400" dirty="0" smtClean="0">
                <a:solidFill>
                  <a:schemeClr val="bg2"/>
                </a:solidFill>
              </a:rPr>
              <a:t>curriculum.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</a:rPr>
              <a:t>e</a:t>
            </a:r>
            <a:r>
              <a:rPr lang="en-US" sz="2400" dirty="0" smtClean="0">
                <a:solidFill>
                  <a:schemeClr val="bg2"/>
                </a:solidFill>
              </a:rPr>
              <a:t>.g. Earlier average certification of major.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85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313" y="431800"/>
            <a:ext cx="8447087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990033"/>
                </a:solidFill>
                <a:latin typeface="Lucida Sans" panose="020B0602030504020204" pitchFamily="34" charset="0"/>
                <a:cs typeface="Times New Roman" panose="02020603050405020304" pitchFamily="18" charset="0"/>
              </a:rPr>
              <a:t>Evaluation Criteria</a:t>
            </a:r>
            <a:endParaRPr lang="en-US" sz="3200" b="1" dirty="0">
              <a:solidFill>
                <a:srgbClr val="990033"/>
              </a:solidFill>
              <a:latin typeface="Lucida Sans" panose="020B0602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7" y="971550"/>
            <a:ext cx="8314107" cy="52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451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533400" y="387834"/>
            <a:ext cx="8383588" cy="535531"/>
          </a:xfrm>
        </p:spPr>
        <p:txBody>
          <a:bodyPr/>
          <a:lstStyle/>
          <a:p>
            <a:pPr algn="ctr"/>
            <a:r>
              <a:rPr lang="en-US" altLang="en-US" sz="3200" dirty="0" smtClean="0"/>
              <a:t>Areas of Focus</a:t>
            </a:r>
          </a:p>
        </p:txBody>
      </p:sp>
      <p:sp>
        <p:nvSpPr>
          <p:cNvPr id="4" name="Rectangle 3"/>
          <p:cNvSpPr/>
          <p:nvPr/>
        </p:nvSpPr>
        <p:spPr>
          <a:xfrm>
            <a:off x="990600" y="1143000"/>
            <a:ext cx="7620000" cy="483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Strategic, coordinated advising </a:t>
            </a:r>
            <a:r>
              <a:rPr lang="en-US" sz="2400" dirty="0" smtClean="0">
                <a:solidFill>
                  <a:schemeClr val="bg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processes.</a:t>
            </a:r>
          </a:p>
          <a:p>
            <a:pPr marL="800100" lvl="1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Reflect that multiple </a:t>
            </a:r>
            <a:r>
              <a:rPr lang="en-US" sz="2400" dirty="0">
                <a:solidFill>
                  <a:schemeClr val="bg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pathways to successful graduation.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Reduction of barriers to academic </a:t>
            </a:r>
            <a:r>
              <a:rPr lang="en-US" sz="2400" dirty="0" smtClean="0">
                <a:solidFill>
                  <a:schemeClr val="bg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progress</a:t>
            </a:r>
          </a:p>
          <a:p>
            <a:pPr marL="800100" lvl="1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Through </a:t>
            </a:r>
            <a:r>
              <a:rPr lang="en-US" sz="2400" dirty="0">
                <a:solidFill>
                  <a:schemeClr val="bg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curriculum and/or course design, active-learning instructional strategies, and academic support.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Increasing </a:t>
            </a:r>
            <a:r>
              <a:rPr lang="en-US" sz="2400" dirty="0">
                <a:solidFill>
                  <a:schemeClr val="bg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connectedness and community for all </a:t>
            </a:r>
            <a:r>
              <a:rPr lang="en-US" sz="2400" dirty="0" smtClean="0">
                <a:solidFill>
                  <a:schemeClr val="bg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students.</a:t>
            </a:r>
          </a:p>
          <a:p>
            <a:pPr marL="800100" lvl="1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Inside and outside of class</a:t>
            </a:r>
            <a:endParaRPr lang="en-US" sz="2400" dirty="0">
              <a:solidFill>
                <a:schemeClr val="bg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Promotion </a:t>
            </a:r>
            <a:r>
              <a:rPr lang="en-US" sz="2400" dirty="0">
                <a:solidFill>
                  <a:schemeClr val="bg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of wellness, early intervention, and coordinated provision of crisis support.</a:t>
            </a:r>
            <a:endParaRPr lang="en-US" sz="2400" dirty="0">
              <a:solidFill>
                <a:schemeClr val="bg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364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K-curved line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plate-C-Plain-Crimson-Bright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plate-C-Plain-Crimson-Bright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plate-I-Grey curve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plate-431-201 bar">
  <a:themeElements>
    <a:clrScheme name="brand 2014">
      <a:dk1>
        <a:srgbClr val="000000"/>
      </a:dk1>
      <a:lt1>
        <a:srgbClr val="FFFFFF"/>
      </a:lt1>
      <a:dk2>
        <a:srgbClr val="B67233"/>
      </a:dk2>
      <a:lt2>
        <a:srgbClr val="EDDCCC"/>
      </a:lt2>
      <a:accent1>
        <a:srgbClr val="981E32"/>
      </a:accent1>
      <a:accent2>
        <a:srgbClr val="5E6A71"/>
      </a:accent2>
      <a:accent3>
        <a:srgbClr val="C60C30"/>
      </a:accent3>
      <a:accent4>
        <a:srgbClr val="C69214"/>
      </a:accent4>
      <a:accent5>
        <a:srgbClr val="4F868E"/>
      </a:accent5>
      <a:accent6>
        <a:srgbClr val="8F7E35"/>
      </a:accent6>
      <a:hlink>
        <a:srgbClr val="C60C30"/>
      </a:hlink>
      <a:folHlink>
        <a:srgbClr val="5E6A7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Template-K-curved line</Template>
  <TotalTime>2279</TotalTime>
  <Words>449</Words>
  <Application>Microsoft Office PowerPoint</Application>
  <PresentationFormat>On-screen Show (4:3)</PresentationFormat>
  <Paragraphs>78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Courier New</vt:lpstr>
      <vt:lpstr>Lucida Sans</vt:lpstr>
      <vt:lpstr>Times New Roman</vt:lpstr>
      <vt:lpstr>Wingdings</vt:lpstr>
      <vt:lpstr>Template-K-curved line</vt:lpstr>
      <vt:lpstr>Template-C-Plain-Crimson-Bright</vt:lpstr>
      <vt:lpstr>1_Template-C-Plain-Crimson-Bright</vt:lpstr>
      <vt:lpstr>Template-I-Grey curve</vt:lpstr>
      <vt:lpstr>Template-431-201 bar</vt:lpstr>
      <vt:lpstr>Strategic Reallocation RFP Process for Student Success</vt:lpstr>
      <vt:lpstr>2 Sets of RFPS Emphasis on collaboration</vt:lpstr>
      <vt:lpstr>The limited-submission RFP</vt:lpstr>
      <vt:lpstr>Timeline for the major RFP</vt:lpstr>
      <vt:lpstr>Timeline for the seed grant RFP Located at https://teach.wsu.edu/ </vt:lpstr>
      <vt:lpstr>Prominent reasons students fail to progress</vt:lpstr>
      <vt:lpstr>Targeted outcomes (from the WSU Strategic Plan)</vt:lpstr>
      <vt:lpstr>PowerPoint Presentation</vt:lpstr>
      <vt:lpstr>Areas of Focus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mccsupport</dc:creator>
  <cp:lastModifiedBy>Austin, Erica Weintraub</cp:lastModifiedBy>
  <cp:revision>109</cp:revision>
  <cp:lastPrinted>2014-09-23T15:51:39Z</cp:lastPrinted>
  <dcterms:created xsi:type="dcterms:W3CDTF">2014-09-22T01:08:01Z</dcterms:created>
  <dcterms:modified xsi:type="dcterms:W3CDTF">2016-01-21T04:35:09Z</dcterms:modified>
</cp:coreProperties>
</file>